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720" r:id="rId1"/>
  </p:sldMasterIdLst>
  <p:notesMasterIdLst>
    <p:notesMasterId r:id="rId27"/>
  </p:notesMasterIdLst>
  <p:handoutMasterIdLst>
    <p:handoutMasterId r:id="rId28"/>
  </p:handoutMasterIdLst>
  <p:sldIdLst>
    <p:sldId id="676" r:id="rId2"/>
    <p:sldId id="677" r:id="rId3"/>
    <p:sldId id="684" r:id="rId4"/>
    <p:sldId id="663" r:id="rId5"/>
    <p:sldId id="664" r:id="rId6"/>
    <p:sldId id="665" r:id="rId7"/>
    <p:sldId id="641" r:id="rId8"/>
    <p:sldId id="653" r:id="rId9"/>
    <p:sldId id="654" r:id="rId10"/>
    <p:sldId id="643" r:id="rId11"/>
    <p:sldId id="642" r:id="rId12"/>
    <p:sldId id="644" r:id="rId13"/>
    <p:sldId id="645" r:id="rId14"/>
    <p:sldId id="647" r:id="rId15"/>
    <p:sldId id="648" r:id="rId16"/>
    <p:sldId id="666" r:id="rId17"/>
    <p:sldId id="652" r:id="rId18"/>
    <p:sldId id="673" r:id="rId19"/>
    <p:sldId id="682" r:id="rId20"/>
    <p:sldId id="685" r:id="rId21"/>
    <p:sldId id="687" r:id="rId22"/>
    <p:sldId id="688" r:id="rId23"/>
    <p:sldId id="692" r:id="rId24"/>
    <p:sldId id="693" r:id="rId25"/>
    <p:sldId id="690" r:id="rId2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Impact" panose="020B0806030902050204" pitchFamily="34" charset="0"/>
      <p:regular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FFFF"/>
    <a:srgbClr val="FFFF00"/>
    <a:srgbClr val="B2B2B2"/>
    <a:srgbClr val="99FF33"/>
    <a:srgbClr val="003366"/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7" autoAdjust="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58"/>
    </p:cViewPr>
  </p:sorterViewPr>
  <p:notesViewPr>
    <p:cSldViewPr>
      <p:cViewPr varScale="1">
        <p:scale>
          <a:sx n="28" d="100"/>
          <a:sy n="28" d="100"/>
        </p:scale>
        <p:origin x="-1286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PHY Ryan" userId="92e7675c-e0d7-4d73-9aaa-81de889a9a53" providerId="ADAL" clId="{12936A78-4565-467F-89FB-AB7F612CBF8A}"/>
    <pc:docChg chg="delSld">
      <pc:chgData name="MURPHY Ryan" userId="92e7675c-e0d7-4d73-9aaa-81de889a9a53" providerId="ADAL" clId="{12936A78-4565-467F-89FB-AB7F612CBF8A}" dt="2024-09-17T10:36:39.825" v="5" actId="2696"/>
      <pc:docMkLst>
        <pc:docMk/>
      </pc:docMkLst>
      <pc:sldChg chg="del">
        <pc:chgData name="MURPHY Ryan" userId="92e7675c-e0d7-4d73-9aaa-81de889a9a53" providerId="ADAL" clId="{12936A78-4565-467F-89FB-AB7F612CBF8A}" dt="2024-09-17T10:36:11.015" v="0" actId="2696"/>
        <pc:sldMkLst>
          <pc:docMk/>
          <pc:sldMk cId="3785469383" sldId="678"/>
        </pc:sldMkLst>
      </pc:sldChg>
      <pc:sldChg chg="del">
        <pc:chgData name="MURPHY Ryan" userId="92e7675c-e0d7-4d73-9aaa-81de889a9a53" providerId="ADAL" clId="{12936A78-4565-467F-89FB-AB7F612CBF8A}" dt="2024-09-17T10:36:14.423" v="1" actId="2696"/>
        <pc:sldMkLst>
          <pc:docMk/>
          <pc:sldMk cId="3347884446" sldId="679"/>
        </pc:sldMkLst>
      </pc:sldChg>
      <pc:sldChg chg="del">
        <pc:chgData name="MURPHY Ryan" userId="92e7675c-e0d7-4d73-9aaa-81de889a9a53" providerId="ADAL" clId="{12936A78-4565-467F-89FB-AB7F612CBF8A}" dt="2024-09-17T10:36:22.629" v="3" actId="2696"/>
        <pc:sldMkLst>
          <pc:docMk/>
          <pc:sldMk cId="2206687222" sldId="680"/>
        </pc:sldMkLst>
      </pc:sldChg>
      <pc:sldChg chg="del">
        <pc:chgData name="MURPHY Ryan" userId="92e7675c-e0d7-4d73-9aaa-81de889a9a53" providerId="ADAL" clId="{12936A78-4565-467F-89FB-AB7F612CBF8A}" dt="2024-09-17T10:36:17.942" v="2" actId="2696"/>
        <pc:sldMkLst>
          <pc:docMk/>
          <pc:sldMk cId="2746333234" sldId="689"/>
        </pc:sldMkLst>
      </pc:sldChg>
      <pc:sldChg chg="del">
        <pc:chgData name="MURPHY Ryan" userId="92e7675c-e0d7-4d73-9aaa-81de889a9a53" providerId="ADAL" clId="{12936A78-4565-467F-89FB-AB7F612CBF8A}" dt="2024-09-17T10:36:37.481" v="4" actId="2696"/>
        <pc:sldMkLst>
          <pc:docMk/>
          <pc:sldMk cId="2539842383" sldId="694"/>
        </pc:sldMkLst>
      </pc:sldChg>
      <pc:sldChg chg="del">
        <pc:chgData name="MURPHY Ryan" userId="92e7675c-e0d7-4d73-9aaa-81de889a9a53" providerId="ADAL" clId="{12936A78-4565-467F-89FB-AB7F612CBF8A}" dt="2024-09-17T10:36:39.825" v="5" actId="2696"/>
        <pc:sldMkLst>
          <pc:docMk/>
          <pc:sldMk cId="4220290552" sldId="6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20000"/>
              </a:spcBef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20000"/>
              </a:spcBef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kumimoji="0" sz="1200">
                <a:effectLst/>
              </a:defRPr>
            </a:lvl1pPr>
          </a:lstStyle>
          <a:p>
            <a:pPr>
              <a:defRPr/>
            </a:pPr>
            <a:fld id="{CCB7303A-14EA-451F-9373-32C6DAB599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998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20000"/>
              </a:spcBef>
              <a:buFontTx/>
              <a:buChar char="•"/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20000"/>
              </a:spcBef>
              <a:buFontTx/>
              <a:buChar char="•"/>
              <a:defRPr kumimoji="0" sz="1200">
                <a:effectLst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0" sz="1200">
                <a:effectLst/>
              </a:defRPr>
            </a:lvl1pPr>
          </a:lstStyle>
          <a:p>
            <a:pPr>
              <a:defRPr/>
            </a:pPr>
            <a:fld id="{5470C531-395B-44F2-AB80-A5DC38F530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0861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70C531-395B-44F2-AB80-A5DC38F53056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92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797AA-DD26-4DE0-A5A6-23CBC3A57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70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75AC-5787-4923-9EE9-1E098E9053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55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D1ED0-AF60-4D85-95E0-1BCD8CC646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26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1D005-2227-421D-9F74-8520D29996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8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ED03F-2BC6-46BE-AD0F-8AFB1F8594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6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6526-AA33-4A6A-810E-083E458B5A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04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0F0FC-353A-48FE-9E7C-30B04C8FC9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96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561C2-8C2E-4EE8-B47D-494E5D45A2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86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20C2D-361A-4853-81F9-BCAEEFA5CA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75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5FCF2-DB5D-424C-9BD8-3FCCD51715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24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34DB3-7B4B-4175-9A77-987661C8BD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91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6901FAE-5532-472C-8165-C45804F0B8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4482" y="1143000"/>
            <a:ext cx="7772400" cy="1147763"/>
          </a:xfrm>
        </p:spPr>
        <p:txBody>
          <a:bodyPr/>
          <a:lstStyle/>
          <a:p>
            <a:r>
              <a:rPr lang="en-AU" sz="8000" dirty="0">
                <a:solidFill>
                  <a:srgbClr val="FFC000"/>
                </a:solidFill>
              </a:rPr>
              <a:t>Circular</a:t>
            </a:r>
            <a:r>
              <a:rPr lang="en-AU" sz="8000" dirty="0"/>
              <a:t> Motion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 rot="16200000">
            <a:off x="-2245518" y="1864519"/>
            <a:ext cx="77724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r>
              <a:rPr kumimoji="0" lang="en-AU" sz="9600" dirty="0">
                <a:solidFill>
                  <a:srgbClr val="FF0000"/>
                </a:solidFill>
              </a:rPr>
              <a:t>Vertical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3857153" cy="28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7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424" name="Rectangle 80"/>
          <p:cNvSpPr>
            <a:spLocks noChangeArrowheads="1"/>
          </p:cNvSpPr>
          <p:nvPr/>
        </p:nvSpPr>
        <p:spPr bwMode="auto">
          <a:xfrm>
            <a:off x="609600" y="4419600"/>
            <a:ext cx="8153400" cy="2209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9423" name="Rectangle 79"/>
          <p:cNvSpPr>
            <a:spLocks noChangeArrowheads="1"/>
          </p:cNvSpPr>
          <p:nvPr/>
        </p:nvSpPr>
        <p:spPr bwMode="auto">
          <a:xfrm>
            <a:off x="609600" y="1219200"/>
            <a:ext cx="8153400" cy="2971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315200" cy="1143000"/>
          </a:xfrm>
        </p:spPr>
        <p:txBody>
          <a:bodyPr/>
          <a:lstStyle/>
          <a:p>
            <a:pPr algn="ctr" eaLnBrk="1" hangingPunct="1"/>
            <a:r>
              <a:rPr lang="en-US" altLang="en-US"/>
              <a:t>For Motion in Circle</a:t>
            </a:r>
          </a:p>
        </p:txBody>
      </p:sp>
      <p:grpSp>
        <p:nvGrpSpPr>
          <p:cNvPr id="569347" name="Group 3"/>
          <p:cNvGrpSpPr>
            <a:grpSpLocks/>
          </p:cNvGrpSpPr>
          <p:nvPr/>
        </p:nvGrpSpPr>
        <p:grpSpPr bwMode="auto">
          <a:xfrm>
            <a:off x="533400" y="1219200"/>
            <a:ext cx="2667000" cy="2843213"/>
            <a:chOff x="576" y="955"/>
            <a:chExt cx="1680" cy="1791"/>
          </a:xfrm>
        </p:grpSpPr>
        <p:sp>
          <p:nvSpPr>
            <p:cNvPr id="569348" name="Oval 4"/>
            <p:cNvSpPr>
              <a:spLocks noChangeArrowheads="1"/>
            </p:cNvSpPr>
            <p:nvPr/>
          </p:nvSpPr>
          <p:spPr bwMode="auto">
            <a:xfrm>
              <a:off x="768" y="1200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49" name="Oval 5"/>
            <p:cNvSpPr>
              <a:spLocks noChangeArrowheads="1"/>
            </p:cNvSpPr>
            <p:nvPr/>
          </p:nvSpPr>
          <p:spPr bwMode="auto">
            <a:xfrm>
              <a:off x="2016" y="1392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0" name="Oval 6"/>
            <p:cNvSpPr>
              <a:spLocks noChangeArrowheads="1"/>
            </p:cNvSpPr>
            <p:nvPr/>
          </p:nvSpPr>
          <p:spPr bwMode="auto">
            <a:xfrm>
              <a:off x="1344" y="110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1" name="Oval 7"/>
            <p:cNvSpPr>
              <a:spLocks noChangeArrowheads="1"/>
            </p:cNvSpPr>
            <p:nvPr/>
          </p:nvSpPr>
          <p:spPr bwMode="auto">
            <a:xfrm>
              <a:off x="1344" y="254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2" name="Line 8"/>
            <p:cNvSpPr>
              <a:spLocks noChangeShapeType="1"/>
            </p:cNvSpPr>
            <p:nvPr/>
          </p:nvSpPr>
          <p:spPr bwMode="auto">
            <a:xfrm flipH="1">
              <a:off x="960" y="120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3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4" name="Oval 10"/>
            <p:cNvSpPr>
              <a:spLocks noChangeArrowheads="1"/>
            </p:cNvSpPr>
            <p:nvPr/>
          </p:nvSpPr>
          <p:spPr bwMode="auto">
            <a:xfrm>
              <a:off x="1392" y="1872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9355" name="Line 11"/>
            <p:cNvSpPr>
              <a:spLocks noChangeShapeType="1"/>
            </p:cNvSpPr>
            <p:nvPr/>
          </p:nvSpPr>
          <p:spPr bwMode="auto">
            <a:xfrm flipV="1">
              <a:off x="1440" y="1536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90" name="Text Box 12"/>
            <p:cNvSpPr txBox="1">
              <a:spLocks noChangeArrowheads="1"/>
            </p:cNvSpPr>
            <p:nvPr/>
          </p:nvSpPr>
          <p:spPr bwMode="auto">
            <a:xfrm>
              <a:off x="1632" y="168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9357" name="Line 13"/>
            <p:cNvSpPr>
              <a:spLocks noChangeShapeType="1"/>
            </p:cNvSpPr>
            <p:nvPr/>
          </p:nvSpPr>
          <p:spPr bwMode="auto">
            <a:xfrm>
              <a:off x="1488" y="264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92" name="Text Box 14"/>
            <p:cNvSpPr txBox="1">
              <a:spLocks noChangeArrowheads="1"/>
            </p:cNvSpPr>
            <p:nvPr/>
          </p:nvSpPr>
          <p:spPr bwMode="auto">
            <a:xfrm>
              <a:off x="576" y="95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10293" name="Text Box 15"/>
            <p:cNvSpPr txBox="1">
              <a:spLocks noChangeArrowheads="1"/>
            </p:cNvSpPr>
            <p:nvPr/>
          </p:nvSpPr>
          <p:spPr bwMode="auto">
            <a:xfrm>
              <a:off x="1920" y="240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</p:grpSp>
      <p:sp>
        <p:nvSpPr>
          <p:cNvPr id="569366" name="Text Box 22"/>
          <p:cNvSpPr txBox="1">
            <a:spLocks noChangeArrowheads="1"/>
          </p:cNvSpPr>
          <p:nvPr/>
        </p:nvSpPr>
        <p:spPr bwMode="auto">
          <a:xfrm>
            <a:off x="3276600" y="1524000"/>
            <a:ext cx="2057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66FFCC"/>
                </a:solidFill>
                <a:latin typeface="Tahoma" panose="020B0604030504040204" pitchFamily="34" charset="0"/>
              </a:rPr>
              <a:t>AT TOP:</a:t>
            </a:r>
            <a:endParaRPr kumimoji="0" lang="en-US" altLang="en-US" sz="3000" i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grpSp>
        <p:nvGrpSpPr>
          <p:cNvPr id="569394" name="Group 50"/>
          <p:cNvGrpSpPr>
            <a:grpSpLocks/>
          </p:cNvGrpSpPr>
          <p:nvPr/>
        </p:nvGrpSpPr>
        <p:grpSpPr bwMode="auto">
          <a:xfrm>
            <a:off x="3429000" y="2209800"/>
            <a:ext cx="2133600" cy="1630363"/>
            <a:chOff x="2688" y="1469"/>
            <a:chExt cx="1344" cy="1027"/>
          </a:xfrm>
        </p:grpSpPr>
        <p:sp>
          <p:nvSpPr>
            <p:cNvPr id="569367" name="Oval 23"/>
            <p:cNvSpPr>
              <a:spLocks noChangeArrowheads="1"/>
            </p:cNvSpPr>
            <p:nvPr/>
          </p:nvSpPr>
          <p:spPr bwMode="auto">
            <a:xfrm>
              <a:off x="3168" y="1469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273" name="Group 24"/>
            <p:cNvGrpSpPr>
              <a:grpSpLocks/>
            </p:cNvGrpSpPr>
            <p:nvPr/>
          </p:nvGrpSpPr>
          <p:grpSpPr bwMode="auto">
            <a:xfrm>
              <a:off x="3264" y="1680"/>
              <a:ext cx="384" cy="816"/>
              <a:chOff x="1248" y="3504"/>
              <a:chExt cx="384" cy="816"/>
            </a:xfrm>
          </p:grpSpPr>
          <p:sp>
            <p:nvSpPr>
              <p:cNvPr id="569369" name="Line 25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81" name="Text Box 26"/>
              <p:cNvSpPr txBox="1">
                <a:spLocks noChangeArrowheads="1"/>
              </p:cNvSpPr>
              <p:nvPr/>
            </p:nvSpPr>
            <p:spPr bwMode="auto">
              <a:xfrm>
                <a:off x="1296" y="3974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0274" name="Group 27"/>
            <p:cNvGrpSpPr>
              <a:grpSpLocks/>
            </p:cNvGrpSpPr>
            <p:nvPr/>
          </p:nvGrpSpPr>
          <p:grpSpPr bwMode="auto">
            <a:xfrm>
              <a:off x="2688" y="1613"/>
              <a:ext cx="576" cy="389"/>
              <a:chOff x="672" y="3456"/>
              <a:chExt cx="576" cy="389"/>
            </a:xfrm>
          </p:grpSpPr>
          <p:sp>
            <p:nvSpPr>
              <p:cNvPr id="569372" name="Line 28"/>
              <p:cNvSpPr>
                <a:spLocks noChangeShapeType="1"/>
              </p:cNvSpPr>
              <p:nvPr/>
            </p:nvSpPr>
            <p:spPr bwMode="auto">
              <a:xfrm>
                <a:off x="1248" y="345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79" name="Text Box 29"/>
              <p:cNvSpPr txBox="1">
                <a:spLocks noChangeArrowheads="1"/>
              </p:cNvSpPr>
              <p:nvPr/>
            </p:nvSpPr>
            <p:spPr bwMode="auto">
              <a:xfrm>
                <a:off x="672" y="3499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0275" name="Group 37"/>
            <p:cNvGrpSpPr>
              <a:grpSpLocks/>
            </p:cNvGrpSpPr>
            <p:nvPr/>
          </p:nvGrpSpPr>
          <p:grpSpPr bwMode="auto">
            <a:xfrm>
              <a:off x="3648" y="1512"/>
              <a:ext cx="384" cy="485"/>
              <a:chOff x="1632" y="3355"/>
              <a:chExt cx="384" cy="485"/>
            </a:xfrm>
          </p:grpSpPr>
          <p:sp>
            <p:nvSpPr>
              <p:cNvPr id="569382" name="Line 3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77" name="Text Box 39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</p:grpSp>
      <p:grpSp>
        <p:nvGrpSpPr>
          <p:cNvPr id="569411" name="Group 67"/>
          <p:cNvGrpSpPr>
            <a:grpSpLocks/>
          </p:cNvGrpSpPr>
          <p:nvPr/>
        </p:nvGrpSpPr>
        <p:grpSpPr bwMode="auto">
          <a:xfrm>
            <a:off x="1219200" y="4419600"/>
            <a:ext cx="2667000" cy="2027238"/>
            <a:chOff x="432" y="2899"/>
            <a:chExt cx="1680" cy="1277"/>
          </a:xfrm>
        </p:grpSpPr>
        <p:sp>
          <p:nvSpPr>
            <p:cNvPr id="10262" name="Text Box 51"/>
            <p:cNvSpPr txBox="1">
              <a:spLocks noChangeArrowheads="1"/>
            </p:cNvSpPr>
            <p:nvPr/>
          </p:nvSpPr>
          <p:spPr bwMode="auto">
            <a:xfrm>
              <a:off x="432" y="2899"/>
              <a:ext cx="16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66FFCC"/>
                  </a:solidFill>
                  <a:latin typeface="Tahoma" panose="020B0604030504040204" pitchFamily="34" charset="0"/>
                </a:rPr>
                <a:t>AT BOTTOM:</a:t>
              </a:r>
            </a:p>
          </p:txBody>
        </p:sp>
        <p:grpSp>
          <p:nvGrpSpPr>
            <p:cNvPr id="10263" name="Group 52"/>
            <p:cNvGrpSpPr>
              <a:grpSpLocks/>
            </p:cNvGrpSpPr>
            <p:nvPr/>
          </p:nvGrpSpPr>
          <p:grpSpPr bwMode="auto">
            <a:xfrm>
              <a:off x="576" y="3312"/>
              <a:ext cx="1296" cy="864"/>
              <a:chOff x="576" y="3312"/>
              <a:chExt cx="1296" cy="864"/>
            </a:xfrm>
          </p:grpSpPr>
          <p:sp>
            <p:nvSpPr>
              <p:cNvPr id="569397" name="Oval 53"/>
              <p:cNvSpPr>
                <a:spLocks noChangeArrowheads="1"/>
              </p:cNvSpPr>
              <p:nvPr/>
            </p:nvSpPr>
            <p:spPr bwMode="auto">
              <a:xfrm>
                <a:off x="1104" y="369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9398" name="Line 54"/>
              <p:cNvSpPr>
                <a:spLocks noChangeShapeType="1"/>
              </p:cNvSpPr>
              <p:nvPr/>
            </p:nvSpPr>
            <p:spPr bwMode="auto">
              <a:xfrm flipV="1">
                <a:off x="1200" y="331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66" name="Text Box 55"/>
              <p:cNvSpPr txBox="1">
                <a:spLocks noChangeArrowheads="1"/>
              </p:cNvSpPr>
              <p:nvPr/>
            </p:nvSpPr>
            <p:spPr bwMode="auto">
              <a:xfrm>
                <a:off x="672" y="3312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69400" name="Line 56"/>
              <p:cNvSpPr>
                <a:spLocks noChangeShapeType="1"/>
              </p:cNvSpPr>
              <p:nvPr/>
            </p:nvSpPr>
            <p:spPr bwMode="auto">
              <a:xfrm>
                <a:off x="1200" y="38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268" name="Text Box 57"/>
              <p:cNvSpPr txBox="1">
                <a:spLocks noChangeArrowheads="1"/>
              </p:cNvSpPr>
              <p:nvPr/>
            </p:nvSpPr>
            <p:spPr bwMode="auto">
              <a:xfrm>
                <a:off x="576" y="3792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0269" name="Group 58"/>
              <p:cNvGrpSpPr>
                <a:grpSpLocks/>
              </p:cNvGrpSpPr>
              <p:nvPr/>
            </p:nvGrpSpPr>
            <p:grpSpPr bwMode="auto">
              <a:xfrm>
                <a:off x="1488" y="3456"/>
                <a:ext cx="384" cy="480"/>
                <a:chOff x="1632" y="3360"/>
                <a:chExt cx="384" cy="480"/>
              </a:xfrm>
            </p:grpSpPr>
            <p:sp>
              <p:nvSpPr>
                <p:cNvPr id="56940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1632" y="3360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271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632" y="3408"/>
                  <a:ext cx="384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latin typeface="Tahoma" panose="020B0604030504040204" pitchFamily="34" charset="0"/>
                    </a:rPr>
                    <a:t>+</a:t>
                  </a:r>
                </a:p>
              </p:txBody>
            </p:sp>
          </p:grpSp>
        </p:grpSp>
      </p:grpSp>
      <p:grpSp>
        <p:nvGrpSpPr>
          <p:cNvPr id="569422" name="Group 78"/>
          <p:cNvGrpSpPr>
            <a:grpSpLocks/>
          </p:cNvGrpSpPr>
          <p:nvPr/>
        </p:nvGrpSpPr>
        <p:grpSpPr bwMode="auto">
          <a:xfrm>
            <a:off x="5638800" y="1828800"/>
            <a:ext cx="3048000" cy="1447800"/>
            <a:chOff x="3840" y="1248"/>
            <a:chExt cx="1920" cy="912"/>
          </a:xfrm>
        </p:grpSpPr>
        <p:sp>
          <p:nvSpPr>
            <p:cNvPr id="569410" name="Rectangle 66"/>
            <p:cNvSpPr>
              <a:spLocks noChangeArrowheads="1"/>
            </p:cNvSpPr>
            <p:nvPr/>
          </p:nvSpPr>
          <p:spPr bwMode="auto">
            <a:xfrm>
              <a:off x="3840" y="1248"/>
              <a:ext cx="1824" cy="912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58" name="Text Box 46"/>
            <p:cNvSpPr txBox="1">
              <a:spLocks noChangeArrowheads="1"/>
            </p:cNvSpPr>
            <p:nvPr/>
          </p:nvSpPr>
          <p:spPr bwMode="auto">
            <a:xfrm>
              <a:off x="3840" y="1536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000000"/>
                  </a:solidFill>
                  <a:latin typeface="Tahoma" panose="020B0604030504040204" pitchFamily="34" charset="0"/>
                </a:rPr>
                <a:t>T =         -  mg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0259" name="Text Box 47"/>
            <p:cNvSpPr txBox="1">
              <a:spLocks noChangeArrowheads="1"/>
            </p:cNvSpPr>
            <p:nvPr/>
          </p:nvSpPr>
          <p:spPr bwMode="auto">
            <a:xfrm>
              <a:off x="4992" y="1536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0260" name="Text Box 48"/>
            <p:cNvSpPr txBox="1">
              <a:spLocks noChangeArrowheads="1"/>
            </p:cNvSpPr>
            <p:nvPr/>
          </p:nvSpPr>
          <p:spPr bwMode="auto">
            <a:xfrm>
              <a:off x="4272" y="1344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solidFill>
                    <a:srgbClr val="000000"/>
                  </a:solidFill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</p:txBody>
        </p:sp>
        <p:sp>
          <p:nvSpPr>
            <p:cNvPr id="569393" name="Line 49"/>
            <p:cNvSpPr>
              <a:spLocks noChangeShapeType="1"/>
            </p:cNvSpPr>
            <p:nvPr/>
          </p:nvSpPr>
          <p:spPr bwMode="auto">
            <a:xfrm>
              <a:off x="4416" y="172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9421" name="Group 77"/>
          <p:cNvGrpSpPr>
            <a:grpSpLocks/>
          </p:cNvGrpSpPr>
          <p:nvPr/>
        </p:nvGrpSpPr>
        <p:grpSpPr bwMode="auto">
          <a:xfrm>
            <a:off x="4572000" y="4876800"/>
            <a:ext cx="3200400" cy="1371600"/>
            <a:chOff x="2880" y="3072"/>
            <a:chExt cx="2016" cy="864"/>
          </a:xfrm>
        </p:grpSpPr>
        <p:sp>
          <p:nvSpPr>
            <p:cNvPr id="569412" name="Rectangle 68"/>
            <p:cNvSpPr>
              <a:spLocks noChangeArrowheads="1"/>
            </p:cNvSpPr>
            <p:nvPr/>
          </p:nvSpPr>
          <p:spPr bwMode="auto">
            <a:xfrm>
              <a:off x="2880" y="3072"/>
              <a:ext cx="2016" cy="864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252" name="Group 72"/>
            <p:cNvGrpSpPr>
              <a:grpSpLocks/>
            </p:cNvGrpSpPr>
            <p:nvPr/>
          </p:nvGrpSpPr>
          <p:grpSpPr bwMode="auto">
            <a:xfrm>
              <a:off x="2928" y="3120"/>
              <a:ext cx="1920" cy="778"/>
              <a:chOff x="2928" y="3120"/>
              <a:chExt cx="1920" cy="778"/>
            </a:xfrm>
          </p:grpSpPr>
          <p:sp>
            <p:nvSpPr>
              <p:cNvPr id="10253" name="Text Box 7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192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T =         +  mg</a:t>
                </a: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0254" name="Text Box 74"/>
              <p:cNvSpPr txBox="1">
                <a:spLocks noChangeArrowheads="1"/>
              </p:cNvSpPr>
              <p:nvPr/>
            </p:nvSpPr>
            <p:spPr bwMode="auto">
              <a:xfrm>
                <a:off x="4080" y="3312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0255" name="Text Box 75"/>
              <p:cNvSpPr txBox="1">
                <a:spLocks noChangeArrowheads="1"/>
              </p:cNvSpPr>
              <p:nvPr/>
            </p:nvSpPr>
            <p:spPr bwMode="auto">
              <a:xfrm>
                <a:off x="3360" y="3120"/>
                <a:ext cx="720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r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569420" name="Line 76"/>
              <p:cNvSpPr>
                <a:spLocks noChangeShapeType="1"/>
              </p:cNvSpPr>
              <p:nvPr/>
            </p:nvSpPr>
            <p:spPr bwMode="auto">
              <a:xfrm>
                <a:off x="3504" y="350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69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569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569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9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9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9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9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424" grpId="0" animBg="1" autoUpdateAnimBg="0"/>
      <p:bldP spid="569423" grpId="0" animBg="1" autoUpdateAnimBg="0"/>
      <p:bldP spid="569346" grpId="0" autoUpdateAnimBg="0"/>
      <p:bldP spid="569366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924800" cy="14478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+mn-lt"/>
              </a:rPr>
              <a:t>Example: A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2-kg</a:t>
            </a:r>
            <a:r>
              <a:rPr lang="en-US" altLang="en-US" sz="2800" dirty="0">
                <a:latin typeface="+mn-lt"/>
              </a:rPr>
              <a:t> rock swings in a vertical circle of radius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8 m</a:t>
            </a:r>
            <a:r>
              <a:rPr lang="en-US" altLang="en-US" sz="2800" dirty="0">
                <a:latin typeface="+mn-lt"/>
              </a:rPr>
              <a:t>. The speed of the rock as it passes its highest point is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10 m/s</a:t>
            </a:r>
            <a:r>
              <a:rPr lang="en-US" altLang="en-US" sz="2800" dirty="0">
                <a:latin typeface="+mn-lt"/>
              </a:rPr>
              <a:t>.  What is tension </a:t>
            </a:r>
            <a:r>
              <a:rPr lang="en-US" altLang="en-US" sz="2800" b="1" i="1" dirty="0">
                <a:solidFill>
                  <a:srgbClr val="FFFF00"/>
                </a:solidFill>
                <a:latin typeface="+mn-lt"/>
              </a:rPr>
              <a:t>T</a:t>
            </a:r>
            <a:r>
              <a:rPr lang="en-US" altLang="en-US" sz="2800" i="1" dirty="0">
                <a:latin typeface="+mn-lt"/>
              </a:rPr>
              <a:t>  </a:t>
            </a:r>
            <a:r>
              <a:rPr lang="en-US" altLang="en-US" sz="2800" dirty="0">
                <a:latin typeface="+mn-lt"/>
              </a:rPr>
              <a:t>in rope?</a:t>
            </a:r>
            <a:r>
              <a:rPr lang="en-US" altLang="en-US" sz="3200" dirty="0">
                <a:latin typeface="+mn-lt"/>
              </a:rPr>
              <a:t>  </a:t>
            </a:r>
            <a:endParaRPr lang="en-US" altLang="en-US" dirty="0">
              <a:latin typeface="+mn-lt"/>
            </a:endParaRPr>
          </a:p>
        </p:txBody>
      </p:sp>
      <p:grpSp>
        <p:nvGrpSpPr>
          <p:cNvPr id="568368" name="Group 48"/>
          <p:cNvGrpSpPr>
            <a:grpSpLocks/>
          </p:cNvGrpSpPr>
          <p:nvPr/>
        </p:nvGrpSpPr>
        <p:grpSpPr bwMode="auto">
          <a:xfrm>
            <a:off x="762000" y="2286000"/>
            <a:ext cx="2362200" cy="2819400"/>
            <a:chOff x="480" y="1440"/>
            <a:chExt cx="1488" cy="1776"/>
          </a:xfrm>
        </p:grpSpPr>
        <p:sp>
          <p:nvSpPr>
            <p:cNvPr id="568367" name="Rectangle 47"/>
            <p:cNvSpPr>
              <a:spLocks noChangeArrowheads="1"/>
            </p:cNvSpPr>
            <p:nvPr/>
          </p:nvSpPr>
          <p:spPr bwMode="auto">
            <a:xfrm>
              <a:off x="480" y="1440"/>
              <a:ext cx="1488" cy="1776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283" name="Group 24"/>
            <p:cNvGrpSpPr>
              <a:grpSpLocks/>
            </p:cNvGrpSpPr>
            <p:nvPr/>
          </p:nvGrpSpPr>
          <p:grpSpPr bwMode="auto">
            <a:xfrm>
              <a:off x="480" y="1542"/>
              <a:ext cx="1392" cy="1578"/>
              <a:chOff x="480" y="1366"/>
              <a:chExt cx="1392" cy="1578"/>
            </a:xfrm>
          </p:grpSpPr>
          <p:grpSp>
            <p:nvGrpSpPr>
              <p:cNvPr id="11284" name="Group 3"/>
              <p:cNvGrpSpPr>
                <a:grpSpLocks/>
              </p:cNvGrpSpPr>
              <p:nvPr/>
            </p:nvGrpSpPr>
            <p:grpSpPr bwMode="auto">
              <a:xfrm>
                <a:off x="480" y="1366"/>
                <a:ext cx="1392" cy="1578"/>
                <a:chOff x="576" y="925"/>
                <a:chExt cx="1680" cy="1852"/>
              </a:xfrm>
            </p:grpSpPr>
            <p:sp>
              <p:nvSpPr>
                <p:cNvPr id="568324" name="Oval 4"/>
                <p:cNvSpPr>
                  <a:spLocks noChangeArrowheads="1"/>
                </p:cNvSpPr>
                <p:nvPr/>
              </p:nvSpPr>
              <p:spPr bwMode="auto">
                <a:xfrm>
                  <a:off x="768" y="12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25" name="Oval 5"/>
                <p:cNvSpPr>
                  <a:spLocks noChangeArrowheads="1"/>
                </p:cNvSpPr>
                <p:nvPr/>
              </p:nvSpPr>
              <p:spPr bwMode="auto">
                <a:xfrm>
                  <a:off x="2016" y="1392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26" name="Oval 6"/>
                <p:cNvSpPr>
                  <a:spLocks noChangeArrowheads="1"/>
                </p:cNvSpPr>
                <p:nvPr/>
              </p:nvSpPr>
              <p:spPr bwMode="auto">
                <a:xfrm>
                  <a:off x="1344" y="1105"/>
                  <a:ext cx="192" cy="19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27" name="Oval 7"/>
                <p:cNvSpPr>
                  <a:spLocks noChangeArrowheads="1"/>
                </p:cNvSpPr>
                <p:nvPr/>
              </p:nvSpPr>
              <p:spPr bwMode="auto">
                <a:xfrm>
                  <a:off x="1344" y="2543"/>
                  <a:ext cx="192" cy="1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28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960" y="1200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29" name="Line 9"/>
                <p:cNvSpPr>
                  <a:spLocks noChangeShapeType="1"/>
                </p:cNvSpPr>
                <p:nvPr/>
              </p:nvSpPr>
              <p:spPr bwMode="auto">
                <a:xfrm>
                  <a:off x="1440" y="1296"/>
                  <a:ext cx="0" cy="124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30" name="Oval 10"/>
                <p:cNvSpPr>
                  <a:spLocks noChangeArrowheads="1"/>
                </p:cNvSpPr>
                <p:nvPr/>
              </p:nvSpPr>
              <p:spPr bwMode="auto">
                <a:xfrm>
                  <a:off x="1392" y="1872"/>
                  <a:ext cx="97" cy="96"/>
                </a:xfrm>
                <a:prstGeom prst="ellipse">
                  <a:avLst/>
                </a:prstGeom>
                <a:solidFill>
                  <a:srgbClr val="66FFCC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331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1440" y="1536"/>
                  <a:ext cx="624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29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631" y="1650"/>
                  <a:ext cx="337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 dirty="0">
                      <a:latin typeface="Tahoma" panose="020B0604030504040204" pitchFamily="34" charset="0"/>
                    </a:rPr>
                    <a:t>r</a:t>
                  </a:r>
                </a:p>
              </p:txBody>
            </p:sp>
            <p:sp>
              <p:nvSpPr>
                <p:cNvPr id="568333" name="Line 13"/>
                <p:cNvSpPr>
                  <a:spLocks noChangeShapeType="1"/>
                </p:cNvSpPr>
                <p:nvPr/>
              </p:nvSpPr>
              <p:spPr bwMode="auto">
                <a:xfrm>
                  <a:off x="1488" y="2640"/>
                  <a:ext cx="479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30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76" y="925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  <p:sp>
              <p:nvSpPr>
                <p:cNvPr id="1130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920" y="2371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</p:grpSp>
          <p:sp>
            <p:nvSpPr>
              <p:cNvPr id="568338" name="Line 18"/>
              <p:cNvSpPr>
                <a:spLocks noChangeShapeType="1"/>
              </p:cNvSpPr>
              <p:nvPr/>
            </p:nvSpPr>
            <p:spPr bwMode="auto">
              <a:xfrm>
                <a:off x="1200" y="1776"/>
                <a:ext cx="0" cy="4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286" name="Text Box 19"/>
              <p:cNvSpPr txBox="1">
                <a:spLocks noChangeArrowheads="1"/>
              </p:cNvSpPr>
              <p:nvPr/>
            </p:nvSpPr>
            <p:spPr bwMode="auto">
              <a:xfrm>
                <a:off x="816" y="1997"/>
                <a:ext cx="253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1287" name="Group 23"/>
              <p:cNvGrpSpPr>
                <a:grpSpLocks/>
              </p:cNvGrpSpPr>
              <p:nvPr/>
            </p:nvGrpSpPr>
            <p:grpSpPr bwMode="auto">
              <a:xfrm>
                <a:off x="624" y="1680"/>
                <a:ext cx="578" cy="288"/>
                <a:chOff x="2880" y="1920"/>
                <a:chExt cx="578" cy="288"/>
              </a:xfrm>
            </p:grpSpPr>
            <p:sp>
              <p:nvSpPr>
                <p:cNvPr id="568341" name="Line 21"/>
                <p:cNvSpPr>
                  <a:spLocks noChangeShapeType="1"/>
                </p:cNvSpPr>
                <p:nvPr/>
              </p:nvSpPr>
              <p:spPr bwMode="auto">
                <a:xfrm>
                  <a:off x="3456" y="1920"/>
                  <a:ext cx="2" cy="28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289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880" y="1920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24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</p:grpSp>
      </p:grpSp>
      <p:grpSp>
        <p:nvGrpSpPr>
          <p:cNvPr id="568345" name="Group 25"/>
          <p:cNvGrpSpPr>
            <a:grpSpLocks/>
          </p:cNvGrpSpPr>
          <p:nvPr/>
        </p:nvGrpSpPr>
        <p:grpSpPr bwMode="auto">
          <a:xfrm>
            <a:off x="5715000" y="1828800"/>
            <a:ext cx="2819400" cy="1235075"/>
            <a:chOff x="3504" y="2208"/>
            <a:chExt cx="1776" cy="778"/>
          </a:xfrm>
        </p:grpSpPr>
        <p:sp>
          <p:nvSpPr>
            <p:cNvPr id="11278" name="Text Box 26"/>
            <p:cNvSpPr txBox="1">
              <a:spLocks noChangeArrowheads="1"/>
            </p:cNvSpPr>
            <p:nvPr/>
          </p:nvSpPr>
          <p:spPr bwMode="auto">
            <a:xfrm>
              <a:off x="3504" y="2400"/>
              <a:ext cx="15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mg + T = </a:t>
              </a:r>
            </a:p>
          </p:txBody>
        </p:sp>
        <p:sp>
          <p:nvSpPr>
            <p:cNvPr id="11279" name="Text Box 27"/>
            <p:cNvSpPr txBox="1">
              <a:spLocks noChangeArrowheads="1"/>
            </p:cNvSpPr>
            <p:nvPr/>
          </p:nvSpPr>
          <p:spPr bwMode="auto">
            <a:xfrm>
              <a:off x="4656" y="240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1280" name="Text Box 28"/>
            <p:cNvSpPr txBox="1">
              <a:spLocks noChangeArrowheads="1"/>
            </p:cNvSpPr>
            <p:nvPr/>
          </p:nvSpPr>
          <p:spPr bwMode="auto">
            <a:xfrm>
              <a:off x="4560" y="220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8349" name="Line 29"/>
            <p:cNvSpPr>
              <a:spLocks noChangeShapeType="1"/>
            </p:cNvSpPr>
            <p:nvPr/>
          </p:nvSpPr>
          <p:spPr bwMode="auto">
            <a:xfrm>
              <a:off x="4752" y="259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68350" name="Text Box 30"/>
          <p:cNvSpPr txBox="1">
            <a:spLocks noChangeArrowheads="1"/>
          </p:cNvSpPr>
          <p:nvPr/>
        </p:nvSpPr>
        <p:spPr bwMode="auto">
          <a:xfrm>
            <a:off x="3352800" y="2133600"/>
            <a:ext cx="2057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 dirty="0">
                <a:solidFill>
                  <a:srgbClr val="FFFF00"/>
                </a:solidFill>
                <a:latin typeface="Tahoma" panose="020B0604030504040204" pitchFamily="34" charset="0"/>
              </a:rPr>
              <a:t>At Top:</a:t>
            </a:r>
            <a:endParaRPr kumimoji="0" lang="en-US" altLang="en-US" sz="3000" i="1" dirty="0">
              <a:latin typeface="Tahoma" panose="020B0604030504040204" pitchFamily="34" charset="0"/>
            </a:endParaRPr>
          </a:p>
        </p:txBody>
      </p:sp>
      <p:grpSp>
        <p:nvGrpSpPr>
          <p:cNvPr id="568352" name="Group 32"/>
          <p:cNvGrpSpPr>
            <a:grpSpLocks/>
          </p:cNvGrpSpPr>
          <p:nvPr/>
        </p:nvGrpSpPr>
        <p:grpSpPr bwMode="auto">
          <a:xfrm>
            <a:off x="4343400" y="3032125"/>
            <a:ext cx="3048000" cy="1235075"/>
            <a:chOff x="2880" y="3120"/>
            <a:chExt cx="1920" cy="778"/>
          </a:xfrm>
        </p:grpSpPr>
        <p:sp>
          <p:nvSpPr>
            <p:cNvPr id="11274" name="Text Box 33"/>
            <p:cNvSpPr txBox="1">
              <a:spLocks noChangeArrowheads="1"/>
            </p:cNvSpPr>
            <p:nvPr/>
          </p:nvSpPr>
          <p:spPr bwMode="auto">
            <a:xfrm>
              <a:off x="2880" y="3312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=         -  mg </a:t>
              </a:r>
            </a:p>
          </p:txBody>
        </p:sp>
        <p:sp>
          <p:nvSpPr>
            <p:cNvPr id="11275" name="Text Box 34"/>
            <p:cNvSpPr txBox="1">
              <a:spLocks noChangeArrowheads="1"/>
            </p:cNvSpPr>
            <p:nvPr/>
          </p:nvSpPr>
          <p:spPr bwMode="auto">
            <a:xfrm>
              <a:off x="4032" y="331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1276" name="Text Box 35"/>
            <p:cNvSpPr txBox="1">
              <a:spLocks noChangeArrowheads="1"/>
            </p:cNvSpPr>
            <p:nvPr/>
          </p:nvSpPr>
          <p:spPr bwMode="auto">
            <a:xfrm>
              <a:off x="3312" y="3120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8356" name="Line 36"/>
            <p:cNvSpPr>
              <a:spLocks noChangeShapeType="1"/>
            </p:cNvSpPr>
            <p:nvPr/>
          </p:nvSpPr>
          <p:spPr bwMode="auto">
            <a:xfrm>
              <a:off x="3456" y="350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68364" name="Text Box 44"/>
          <p:cNvSpPr txBox="1">
            <a:spLocks noChangeArrowheads="1"/>
          </p:cNvSpPr>
          <p:nvPr/>
        </p:nvSpPr>
        <p:spPr bwMode="auto">
          <a:xfrm>
            <a:off x="762000" y="5935663"/>
            <a:ext cx="3657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latin typeface="Tahoma" panose="020B0604030504040204" pitchFamily="34" charset="0"/>
              </a:rPr>
              <a:t>T </a:t>
            </a:r>
            <a:r>
              <a:rPr kumimoji="0" lang="en-US" altLang="en-US" sz="3000">
                <a:latin typeface="Tahoma" panose="020B0604030504040204" pitchFamily="34" charset="0"/>
              </a:rPr>
              <a:t>= 25</a:t>
            </a:r>
            <a:r>
              <a:rPr kumimoji="0" lang="en-US" altLang="en-US" sz="3000" i="1">
                <a:latin typeface="Tahoma" panose="020B0604030504040204" pitchFamily="34" charset="0"/>
              </a:rPr>
              <a:t> </a:t>
            </a:r>
            <a:r>
              <a:rPr kumimoji="0" lang="en-US" altLang="en-US" sz="3000">
                <a:latin typeface="Tahoma" panose="020B0604030504040204" pitchFamily="34" charset="0"/>
              </a:rPr>
              <a:t>N - 19.6 N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68365" name="Text Box 45"/>
          <p:cNvSpPr txBox="1">
            <a:spLocks noChangeArrowheads="1"/>
          </p:cNvSpPr>
          <p:nvPr/>
        </p:nvSpPr>
        <p:spPr bwMode="auto">
          <a:xfrm>
            <a:off x="5334000" y="5826125"/>
            <a:ext cx="2819400" cy="768350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37160" bIns="1371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000000"/>
                </a:solidFill>
                <a:latin typeface="Tahoma" panose="020B0604030504040204" pitchFamily="34" charset="0"/>
              </a:rPr>
              <a:t>T </a:t>
            </a:r>
            <a:r>
              <a:rPr kumimoji="0"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= 5.40</a:t>
            </a:r>
            <a:r>
              <a:rPr kumimoji="0" lang="en-US" altLang="en-US" sz="3000" i="1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N</a:t>
            </a:r>
          </a:p>
        </p:txBody>
      </p:sp>
      <p:graphicFrame>
        <p:nvGraphicFramePr>
          <p:cNvPr id="568366" name="Object 46"/>
          <p:cNvGraphicFramePr>
            <a:graphicFrameLocks noChangeAspect="1"/>
          </p:cNvGraphicFramePr>
          <p:nvPr/>
        </p:nvGraphicFramePr>
        <p:xfrm>
          <a:off x="3276600" y="4240213"/>
          <a:ext cx="58674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47900" imgH="419100" progId="Equation.DSMT4">
                  <p:embed/>
                </p:oleObj>
              </mc:Choice>
              <mc:Fallback>
                <p:oleObj name="Equation" r:id="rId2" imgW="2247900" imgH="419100" progId="Equation.DSMT4">
                  <p:embed/>
                  <p:pic>
                    <p:nvPicPr>
                      <p:cNvPr id="56836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40213"/>
                        <a:ext cx="58674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68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8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8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8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8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8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8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8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8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68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6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5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2" grpId="0" build="p" autoUpdateAnimBg="0" advAuto="0"/>
      <p:bldP spid="568350" grpId="0" autoUpdateAnimBg="0"/>
      <p:bldP spid="568364" grpId="0" autoUpdateAnimBg="0"/>
      <p:bldP spid="56836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8001000" cy="14478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+mn-lt"/>
              </a:rPr>
              <a:t>Example: A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2-kg</a:t>
            </a:r>
            <a:r>
              <a:rPr lang="en-US" altLang="en-US" sz="2800" dirty="0">
                <a:latin typeface="+mn-lt"/>
              </a:rPr>
              <a:t> rock swings in a vertical circle of radius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8 m</a:t>
            </a:r>
            <a:r>
              <a:rPr lang="en-US" altLang="en-US" sz="2800" dirty="0">
                <a:latin typeface="+mn-lt"/>
              </a:rPr>
              <a:t>. The speed of the rock as it passes its</a:t>
            </a:r>
            <a:r>
              <a:rPr lang="en-US" altLang="en-US" sz="2800" dirty="0">
                <a:solidFill>
                  <a:srgbClr val="66FFCC"/>
                </a:solidFill>
                <a:latin typeface="+mn-lt"/>
              </a:rPr>
              <a:t> </a:t>
            </a:r>
            <a:r>
              <a:rPr lang="en-US" altLang="en-US" sz="2800" b="1" dirty="0">
                <a:solidFill>
                  <a:srgbClr val="66FFCC"/>
                </a:solidFill>
                <a:latin typeface="+mn-lt"/>
              </a:rPr>
              <a:t>lowest</a:t>
            </a:r>
            <a:r>
              <a:rPr lang="en-US" altLang="en-US" sz="2800" dirty="0">
                <a:latin typeface="+mn-lt"/>
              </a:rPr>
              <a:t> point is </a:t>
            </a:r>
            <a:r>
              <a:rPr lang="en-US" altLang="en-US" sz="2800" b="1" dirty="0">
                <a:solidFill>
                  <a:srgbClr val="FFFF00"/>
                </a:solidFill>
                <a:latin typeface="+mn-lt"/>
              </a:rPr>
              <a:t>10 m/s</a:t>
            </a:r>
            <a:r>
              <a:rPr lang="en-US" altLang="en-US" sz="2800" dirty="0">
                <a:latin typeface="+mn-lt"/>
              </a:rPr>
              <a:t>.  What is tension </a:t>
            </a:r>
            <a:r>
              <a:rPr lang="en-US" altLang="en-US" sz="2800" b="1" i="1" dirty="0">
                <a:solidFill>
                  <a:srgbClr val="FFFF00"/>
                </a:solidFill>
                <a:latin typeface="+mn-lt"/>
              </a:rPr>
              <a:t>T</a:t>
            </a:r>
            <a:r>
              <a:rPr lang="en-US" altLang="en-US" sz="2800" dirty="0">
                <a:latin typeface="+mn-lt"/>
              </a:rPr>
              <a:t>  in rope?</a:t>
            </a:r>
            <a:r>
              <a:rPr lang="en-US" altLang="en-US" sz="3200" dirty="0">
                <a:latin typeface="+mn-lt"/>
              </a:rPr>
              <a:t>  </a:t>
            </a:r>
            <a:endParaRPr lang="en-US" altLang="en-US" dirty="0">
              <a:latin typeface="+mn-lt"/>
            </a:endParaRPr>
          </a:p>
        </p:txBody>
      </p:sp>
      <p:grpSp>
        <p:nvGrpSpPr>
          <p:cNvPr id="570413" name="Group 45"/>
          <p:cNvGrpSpPr>
            <a:grpSpLocks/>
          </p:cNvGrpSpPr>
          <p:nvPr/>
        </p:nvGrpSpPr>
        <p:grpSpPr bwMode="auto">
          <a:xfrm>
            <a:off x="685800" y="2244725"/>
            <a:ext cx="2438400" cy="3317875"/>
            <a:chOff x="432" y="1366"/>
            <a:chExt cx="1536" cy="2090"/>
          </a:xfrm>
        </p:grpSpPr>
        <p:sp>
          <p:nvSpPr>
            <p:cNvPr id="570412" name="Rectangle 44"/>
            <p:cNvSpPr>
              <a:spLocks noChangeArrowheads="1"/>
            </p:cNvSpPr>
            <p:nvPr/>
          </p:nvSpPr>
          <p:spPr bwMode="auto">
            <a:xfrm>
              <a:off x="432" y="1392"/>
              <a:ext cx="1536" cy="206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07" name="Group 40"/>
            <p:cNvGrpSpPr>
              <a:grpSpLocks/>
            </p:cNvGrpSpPr>
            <p:nvPr/>
          </p:nvGrpSpPr>
          <p:grpSpPr bwMode="auto">
            <a:xfrm>
              <a:off x="480" y="1366"/>
              <a:ext cx="1392" cy="1918"/>
              <a:chOff x="480" y="1366"/>
              <a:chExt cx="1392" cy="1918"/>
            </a:xfrm>
          </p:grpSpPr>
          <p:grpSp>
            <p:nvGrpSpPr>
              <p:cNvPr id="12308" name="Group 4"/>
              <p:cNvGrpSpPr>
                <a:grpSpLocks/>
              </p:cNvGrpSpPr>
              <p:nvPr/>
            </p:nvGrpSpPr>
            <p:grpSpPr bwMode="auto">
              <a:xfrm>
                <a:off x="480" y="1366"/>
                <a:ext cx="1392" cy="1578"/>
                <a:chOff x="576" y="925"/>
                <a:chExt cx="1680" cy="1852"/>
              </a:xfrm>
            </p:grpSpPr>
            <p:sp>
              <p:nvSpPr>
                <p:cNvPr id="570373" name="Oval 5"/>
                <p:cNvSpPr>
                  <a:spLocks noChangeArrowheads="1"/>
                </p:cNvSpPr>
                <p:nvPr/>
              </p:nvSpPr>
              <p:spPr bwMode="auto">
                <a:xfrm>
                  <a:off x="768" y="12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4" name="Oval 6"/>
                <p:cNvSpPr>
                  <a:spLocks noChangeArrowheads="1"/>
                </p:cNvSpPr>
                <p:nvPr/>
              </p:nvSpPr>
              <p:spPr bwMode="auto">
                <a:xfrm>
                  <a:off x="2016" y="1392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5" name="Oval 7"/>
                <p:cNvSpPr>
                  <a:spLocks noChangeArrowheads="1"/>
                </p:cNvSpPr>
                <p:nvPr/>
              </p:nvSpPr>
              <p:spPr bwMode="auto">
                <a:xfrm>
                  <a:off x="1344" y="1105"/>
                  <a:ext cx="192" cy="19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6" name="Oval 8"/>
                <p:cNvSpPr>
                  <a:spLocks noChangeArrowheads="1"/>
                </p:cNvSpPr>
                <p:nvPr/>
              </p:nvSpPr>
              <p:spPr bwMode="auto">
                <a:xfrm>
                  <a:off x="1344" y="2543"/>
                  <a:ext cx="192" cy="1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960" y="1200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8" name="Line 10"/>
                <p:cNvSpPr>
                  <a:spLocks noChangeShapeType="1"/>
                </p:cNvSpPr>
                <p:nvPr/>
              </p:nvSpPr>
              <p:spPr bwMode="auto">
                <a:xfrm>
                  <a:off x="1440" y="1296"/>
                  <a:ext cx="0" cy="124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79" name="Oval 11"/>
                <p:cNvSpPr>
                  <a:spLocks noChangeArrowheads="1"/>
                </p:cNvSpPr>
                <p:nvPr/>
              </p:nvSpPr>
              <p:spPr bwMode="auto">
                <a:xfrm>
                  <a:off x="1392" y="1872"/>
                  <a:ext cx="97" cy="96"/>
                </a:xfrm>
                <a:prstGeom prst="ellipse">
                  <a:avLst/>
                </a:prstGeom>
                <a:solidFill>
                  <a:srgbClr val="66FFCC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038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440" y="1536"/>
                  <a:ext cx="624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3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631" y="1650"/>
                  <a:ext cx="337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 dirty="0">
                      <a:latin typeface="Tahoma" panose="020B0604030504040204" pitchFamily="34" charset="0"/>
                    </a:rPr>
                    <a:t>r</a:t>
                  </a:r>
                </a:p>
              </p:txBody>
            </p:sp>
            <p:sp>
              <p:nvSpPr>
                <p:cNvPr id="570382" name="Line 14"/>
                <p:cNvSpPr>
                  <a:spLocks noChangeShapeType="1"/>
                </p:cNvSpPr>
                <p:nvPr/>
              </p:nvSpPr>
              <p:spPr bwMode="auto">
                <a:xfrm>
                  <a:off x="1488" y="2640"/>
                  <a:ext cx="479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32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76" y="925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  <p:sp>
              <p:nvSpPr>
                <p:cNvPr id="1232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920" y="2371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</p:grpSp>
          <p:sp>
            <p:nvSpPr>
              <p:cNvPr id="570385" name="Line 17"/>
              <p:cNvSpPr>
                <a:spLocks noChangeShapeType="1"/>
              </p:cNvSpPr>
              <p:nvPr/>
            </p:nvSpPr>
            <p:spPr bwMode="auto">
              <a:xfrm flipV="1">
                <a:off x="1200" y="2352"/>
                <a:ext cx="0" cy="4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310" name="Text Box 18"/>
              <p:cNvSpPr txBox="1">
                <a:spLocks noChangeArrowheads="1"/>
              </p:cNvSpPr>
              <p:nvPr/>
            </p:nvSpPr>
            <p:spPr bwMode="auto">
              <a:xfrm>
                <a:off x="816" y="2448"/>
                <a:ext cx="253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70388" name="Line 20"/>
              <p:cNvSpPr>
                <a:spLocks noChangeShapeType="1"/>
              </p:cNvSpPr>
              <p:nvPr/>
            </p:nvSpPr>
            <p:spPr bwMode="auto">
              <a:xfrm>
                <a:off x="1200" y="2880"/>
                <a:ext cx="2" cy="28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312" name="Text Box 21"/>
              <p:cNvSpPr txBox="1">
                <a:spLocks noChangeArrowheads="1"/>
              </p:cNvSpPr>
              <p:nvPr/>
            </p:nvSpPr>
            <p:spPr bwMode="auto">
              <a:xfrm>
                <a:off x="624" y="2957"/>
                <a:ext cx="57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i="1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570410" name="Group 42"/>
          <p:cNvGrpSpPr>
            <a:grpSpLocks/>
          </p:cNvGrpSpPr>
          <p:nvPr/>
        </p:nvGrpSpPr>
        <p:grpSpPr bwMode="auto">
          <a:xfrm>
            <a:off x="5715000" y="1828800"/>
            <a:ext cx="2743200" cy="1235075"/>
            <a:chOff x="3600" y="1248"/>
            <a:chExt cx="1728" cy="778"/>
          </a:xfrm>
        </p:grpSpPr>
        <p:sp>
          <p:nvSpPr>
            <p:cNvPr id="12302" name="Text Box 23"/>
            <p:cNvSpPr txBox="1">
              <a:spLocks noChangeArrowheads="1"/>
            </p:cNvSpPr>
            <p:nvPr/>
          </p:nvSpPr>
          <p:spPr bwMode="auto">
            <a:xfrm>
              <a:off x="3600" y="1440"/>
              <a:ext cx="15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- mg = </a:t>
              </a:r>
            </a:p>
          </p:txBody>
        </p:sp>
        <p:sp>
          <p:nvSpPr>
            <p:cNvPr id="12303" name="Text Box 24"/>
            <p:cNvSpPr txBox="1">
              <a:spLocks noChangeArrowheads="1"/>
            </p:cNvSpPr>
            <p:nvPr/>
          </p:nvSpPr>
          <p:spPr bwMode="auto">
            <a:xfrm>
              <a:off x="4752" y="144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2304" name="Text Box 25"/>
            <p:cNvSpPr txBox="1">
              <a:spLocks noChangeArrowheads="1"/>
            </p:cNvSpPr>
            <p:nvPr/>
          </p:nvSpPr>
          <p:spPr bwMode="auto">
            <a:xfrm>
              <a:off x="4608" y="124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0394" name="Line 26"/>
            <p:cNvSpPr>
              <a:spLocks noChangeShapeType="1"/>
            </p:cNvSpPr>
            <p:nvPr/>
          </p:nvSpPr>
          <p:spPr bwMode="auto">
            <a:xfrm>
              <a:off x="4752" y="1632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70395" name="Text Box 27"/>
          <p:cNvSpPr txBox="1">
            <a:spLocks noChangeArrowheads="1"/>
          </p:cNvSpPr>
          <p:nvPr/>
        </p:nvSpPr>
        <p:spPr bwMode="auto">
          <a:xfrm>
            <a:off x="3352800" y="2133600"/>
            <a:ext cx="2057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At Bottom: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grpSp>
        <p:nvGrpSpPr>
          <p:cNvPr id="570396" name="Group 28"/>
          <p:cNvGrpSpPr>
            <a:grpSpLocks/>
          </p:cNvGrpSpPr>
          <p:nvPr/>
        </p:nvGrpSpPr>
        <p:grpSpPr bwMode="auto">
          <a:xfrm>
            <a:off x="4343400" y="2971800"/>
            <a:ext cx="3048000" cy="1235075"/>
            <a:chOff x="2880" y="3120"/>
            <a:chExt cx="1920" cy="778"/>
          </a:xfrm>
        </p:grpSpPr>
        <p:sp>
          <p:nvSpPr>
            <p:cNvPr id="12298" name="Text Box 29"/>
            <p:cNvSpPr txBox="1">
              <a:spLocks noChangeArrowheads="1"/>
            </p:cNvSpPr>
            <p:nvPr/>
          </p:nvSpPr>
          <p:spPr bwMode="auto">
            <a:xfrm>
              <a:off x="2880" y="3312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=         +  mg </a:t>
              </a:r>
            </a:p>
          </p:txBody>
        </p:sp>
        <p:sp>
          <p:nvSpPr>
            <p:cNvPr id="12299" name="Text Box 30"/>
            <p:cNvSpPr txBox="1">
              <a:spLocks noChangeArrowheads="1"/>
            </p:cNvSpPr>
            <p:nvPr/>
          </p:nvSpPr>
          <p:spPr bwMode="auto">
            <a:xfrm>
              <a:off x="4032" y="331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2300" name="Text Box 31"/>
            <p:cNvSpPr txBox="1">
              <a:spLocks noChangeArrowheads="1"/>
            </p:cNvSpPr>
            <p:nvPr/>
          </p:nvSpPr>
          <p:spPr bwMode="auto">
            <a:xfrm>
              <a:off x="3312" y="3120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0400" name="Line 32"/>
            <p:cNvSpPr>
              <a:spLocks noChangeShapeType="1"/>
            </p:cNvSpPr>
            <p:nvPr/>
          </p:nvSpPr>
          <p:spPr bwMode="auto">
            <a:xfrm>
              <a:off x="3456" y="350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70406" name="Text Box 38"/>
          <p:cNvSpPr txBox="1">
            <a:spLocks noChangeArrowheads="1"/>
          </p:cNvSpPr>
          <p:nvPr/>
        </p:nvSpPr>
        <p:spPr bwMode="auto">
          <a:xfrm>
            <a:off x="762000" y="5935663"/>
            <a:ext cx="3657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latin typeface="Tahoma" panose="020B0604030504040204" pitchFamily="34" charset="0"/>
              </a:rPr>
              <a:t>T = </a:t>
            </a:r>
            <a:r>
              <a:rPr kumimoji="0" lang="en-US" altLang="en-US" sz="3000">
                <a:latin typeface="Tahoma" panose="020B0604030504040204" pitchFamily="34" charset="0"/>
              </a:rPr>
              <a:t>25</a:t>
            </a:r>
            <a:r>
              <a:rPr kumimoji="0" lang="en-US" altLang="en-US" sz="3000" i="1">
                <a:latin typeface="Tahoma" panose="020B0604030504040204" pitchFamily="34" charset="0"/>
              </a:rPr>
              <a:t> </a:t>
            </a:r>
            <a:r>
              <a:rPr kumimoji="0" lang="en-US" altLang="en-US" sz="3000">
                <a:latin typeface="Tahoma" panose="020B0604030504040204" pitchFamily="34" charset="0"/>
              </a:rPr>
              <a:t>N + 19.6 N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70407" name="Text Box 39"/>
          <p:cNvSpPr txBox="1">
            <a:spLocks noChangeArrowheads="1"/>
          </p:cNvSpPr>
          <p:nvPr/>
        </p:nvSpPr>
        <p:spPr bwMode="auto">
          <a:xfrm>
            <a:off x="5257800" y="5791200"/>
            <a:ext cx="2819400" cy="768350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37160" bIns="1371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000000"/>
                </a:solidFill>
                <a:latin typeface="Tahoma" panose="020B0604030504040204" pitchFamily="34" charset="0"/>
              </a:rPr>
              <a:t>T = </a:t>
            </a:r>
            <a:r>
              <a:rPr kumimoji="0"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44.6</a:t>
            </a:r>
            <a:r>
              <a:rPr kumimoji="0" lang="en-US" altLang="en-US" sz="3000" i="1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N</a:t>
            </a:r>
          </a:p>
        </p:txBody>
      </p:sp>
      <p:graphicFrame>
        <p:nvGraphicFramePr>
          <p:cNvPr id="570411" name="Object 43"/>
          <p:cNvGraphicFramePr>
            <a:graphicFrameLocks noChangeAspect="1"/>
          </p:cNvGraphicFramePr>
          <p:nvPr/>
        </p:nvGraphicFramePr>
        <p:xfrm>
          <a:off x="3276600" y="4191000"/>
          <a:ext cx="586740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47900" imgH="419100" progId="Equation.DSMT4">
                  <p:embed/>
                </p:oleObj>
              </mc:Choice>
              <mc:Fallback>
                <p:oleObj name="Equation" r:id="rId2" imgW="2247900" imgH="419100" progId="Equation.DSMT4">
                  <p:embed/>
                  <p:pic>
                    <p:nvPicPr>
                      <p:cNvPr id="57041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91000"/>
                        <a:ext cx="586740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0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0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0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0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0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0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0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0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0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0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0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0" grpId="0" build="p" autoUpdateAnimBg="0" advAuto="0"/>
      <p:bldP spid="570395" grpId="0" autoUpdateAnimBg="0"/>
      <p:bldP spid="570406" grpId="0" autoUpdateAnimBg="0"/>
      <p:bldP spid="57040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77200" cy="14478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+mn-lt"/>
              </a:rPr>
              <a:t>Example: What is the minimum speed </a:t>
            </a:r>
            <a:r>
              <a:rPr lang="en-US" altLang="en-US" sz="3200" b="1" dirty="0" err="1">
                <a:solidFill>
                  <a:srgbClr val="FFFF00"/>
                </a:solidFill>
                <a:latin typeface="+mn-lt"/>
              </a:rPr>
              <a:t>v</a:t>
            </a:r>
            <a:r>
              <a:rPr lang="en-US" altLang="en-US" sz="3200" b="1" baseline="-25000" dirty="0" err="1">
                <a:solidFill>
                  <a:srgbClr val="FFFF00"/>
                </a:solidFill>
                <a:latin typeface="+mn-lt"/>
              </a:rPr>
              <a:t>c</a:t>
            </a:r>
            <a:r>
              <a:rPr lang="en-US" altLang="en-US" sz="3200" dirty="0">
                <a:latin typeface="+mn-lt"/>
              </a:rPr>
              <a:t> at the top, if the </a:t>
            </a:r>
            <a:r>
              <a:rPr lang="en-US" altLang="en-US" sz="3200" b="1" dirty="0">
                <a:solidFill>
                  <a:srgbClr val="FFFF00"/>
                </a:solidFill>
                <a:latin typeface="+mn-lt"/>
              </a:rPr>
              <a:t>2-kg</a:t>
            </a:r>
            <a:r>
              <a:rPr lang="en-US" altLang="en-US" sz="3200" b="1" dirty="0">
                <a:latin typeface="+mn-lt"/>
              </a:rPr>
              <a:t> </a:t>
            </a:r>
            <a:r>
              <a:rPr lang="en-US" altLang="en-US" sz="3200" dirty="0">
                <a:latin typeface="+mn-lt"/>
              </a:rPr>
              <a:t>mass is to continue in a circle of radius </a:t>
            </a:r>
            <a:r>
              <a:rPr lang="en-US" altLang="en-US" sz="3200" b="1" dirty="0">
                <a:solidFill>
                  <a:srgbClr val="FFFF00"/>
                </a:solidFill>
                <a:latin typeface="+mn-lt"/>
              </a:rPr>
              <a:t>8 m</a:t>
            </a:r>
            <a:r>
              <a:rPr lang="en-US" altLang="en-US" sz="3200" dirty="0">
                <a:latin typeface="+mn-lt"/>
              </a:rPr>
              <a:t>?  </a:t>
            </a:r>
            <a:endParaRPr lang="en-US" altLang="en-US" dirty="0">
              <a:latin typeface="+mn-lt"/>
            </a:endParaRPr>
          </a:p>
        </p:txBody>
      </p:sp>
      <p:grpSp>
        <p:nvGrpSpPr>
          <p:cNvPr id="571473" name="Group 81"/>
          <p:cNvGrpSpPr>
            <a:grpSpLocks/>
          </p:cNvGrpSpPr>
          <p:nvPr/>
        </p:nvGrpSpPr>
        <p:grpSpPr bwMode="auto">
          <a:xfrm>
            <a:off x="762000" y="2133600"/>
            <a:ext cx="2667000" cy="2743200"/>
            <a:chOff x="384" y="1344"/>
            <a:chExt cx="1680" cy="1728"/>
          </a:xfrm>
        </p:grpSpPr>
        <p:sp>
          <p:nvSpPr>
            <p:cNvPr id="571472" name="Rectangle 80"/>
            <p:cNvSpPr>
              <a:spLocks noChangeArrowheads="1"/>
            </p:cNvSpPr>
            <p:nvPr/>
          </p:nvSpPr>
          <p:spPr bwMode="auto">
            <a:xfrm>
              <a:off x="384" y="1344"/>
              <a:ext cx="1680" cy="172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3354" name="Group 3"/>
            <p:cNvGrpSpPr>
              <a:grpSpLocks/>
            </p:cNvGrpSpPr>
            <p:nvPr/>
          </p:nvGrpSpPr>
          <p:grpSpPr bwMode="auto">
            <a:xfrm>
              <a:off x="480" y="1366"/>
              <a:ext cx="1392" cy="1578"/>
              <a:chOff x="480" y="1366"/>
              <a:chExt cx="1392" cy="1578"/>
            </a:xfrm>
          </p:grpSpPr>
          <p:grpSp>
            <p:nvGrpSpPr>
              <p:cNvPr id="13355" name="Group 4"/>
              <p:cNvGrpSpPr>
                <a:grpSpLocks/>
              </p:cNvGrpSpPr>
              <p:nvPr/>
            </p:nvGrpSpPr>
            <p:grpSpPr bwMode="auto">
              <a:xfrm>
                <a:off x="480" y="1366"/>
                <a:ext cx="1392" cy="1578"/>
                <a:chOff x="576" y="925"/>
                <a:chExt cx="1680" cy="1852"/>
              </a:xfrm>
            </p:grpSpPr>
            <p:sp>
              <p:nvSpPr>
                <p:cNvPr id="571397" name="Oval 5"/>
                <p:cNvSpPr>
                  <a:spLocks noChangeArrowheads="1"/>
                </p:cNvSpPr>
                <p:nvPr/>
              </p:nvSpPr>
              <p:spPr bwMode="auto">
                <a:xfrm>
                  <a:off x="768" y="1200"/>
                  <a:ext cx="1440" cy="14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398" name="Oval 6"/>
                <p:cNvSpPr>
                  <a:spLocks noChangeArrowheads="1"/>
                </p:cNvSpPr>
                <p:nvPr/>
              </p:nvSpPr>
              <p:spPr bwMode="auto">
                <a:xfrm>
                  <a:off x="2016" y="1392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399" name="Oval 7"/>
                <p:cNvSpPr>
                  <a:spLocks noChangeArrowheads="1"/>
                </p:cNvSpPr>
                <p:nvPr/>
              </p:nvSpPr>
              <p:spPr bwMode="auto">
                <a:xfrm>
                  <a:off x="1344" y="1105"/>
                  <a:ext cx="192" cy="19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400" name="Oval 8"/>
                <p:cNvSpPr>
                  <a:spLocks noChangeArrowheads="1"/>
                </p:cNvSpPr>
                <p:nvPr/>
              </p:nvSpPr>
              <p:spPr bwMode="auto">
                <a:xfrm>
                  <a:off x="1344" y="2543"/>
                  <a:ext cx="192" cy="1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40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960" y="1200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402" name="Line 10"/>
                <p:cNvSpPr>
                  <a:spLocks noChangeShapeType="1"/>
                </p:cNvSpPr>
                <p:nvPr/>
              </p:nvSpPr>
              <p:spPr bwMode="auto">
                <a:xfrm>
                  <a:off x="1440" y="1296"/>
                  <a:ext cx="0" cy="124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403" name="Oval 11"/>
                <p:cNvSpPr>
                  <a:spLocks noChangeArrowheads="1"/>
                </p:cNvSpPr>
                <p:nvPr/>
              </p:nvSpPr>
              <p:spPr bwMode="auto">
                <a:xfrm>
                  <a:off x="1392" y="1872"/>
                  <a:ext cx="97" cy="96"/>
                </a:xfrm>
                <a:prstGeom prst="ellipse">
                  <a:avLst/>
                </a:prstGeom>
                <a:solidFill>
                  <a:srgbClr val="66FFCC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71404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440" y="1536"/>
                  <a:ext cx="624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36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631" y="1650"/>
                  <a:ext cx="337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 dirty="0">
                      <a:latin typeface="Tahoma" panose="020B0604030504040204" pitchFamily="34" charset="0"/>
                    </a:rPr>
                    <a:t>r</a:t>
                  </a:r>
                </a:p>
              </p:txBody>
            </p:sp>
            <p:sp>
              <p:nvSpPr>
                <p:cNvPr id="571406" name="Line 14"/>
                <p:cNvSpPr>
                  <a:spLocks noChangeShapeType="1"/>
                </p:cNvSpPr>
                <p:nvPr/>
              </p:nvSpPr>
              <p:spPr bwMode="auto">
                <a:xfrm>
                  <a:off x="1488" y="2640"/>
                  <a:ext cx="479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37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76" y="925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  <p:sp>
              <p:nvSpPr>
                <p:cNvPr id="133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920" y="2371"/>
                  <a:ext cx="336" cy="4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</p:grpSp>
          <p:sp>
            <p:nvSpPr>
              <p:cNvPr id="571409" name="Line 17"/>
              <p:cNvSpPr>
                <a:spLocks noChangeShapeType="1"/>
              </p:cNvSpPr>
              <p:nvPr/>
            </p:nvSpPr>
            <p:spPr bwMode="auto">
              <a:xfrm>
                <a:off x="1200" y="1776"/>
                <a:ext cx="0" cy="45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357" name="Text Box 18"/>
              <p:cNvSpPr txBox="1">
                <a:spLocks noChangeArrowheads="1"/>
              </p:cNvSpPr>
              <p:nvPr/>
            </p:nvSpPr>
            <p:spPr bwMode="auto">
              <a:xfrm>
                <a:off x="816" y="1997"/>
                <a:ext cx="253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3358" name="Group 19"/>
              <p:cNvGrpSpPr>
                <a:grpSpLocks/>
              </p:cNvGrpSpPr>
              <p:nvPr/>
            </p:nvGrpSpPr>
            <p:grpSpPr bwMode="auto">
              <a:xfrm>
                <a:off x="624" y="1680"/>
                <a:ext cx="578" cy="288"/>
                <a:chOff x="2880" y="1920"/>
                <a:chExt cx="578" cy="288"/>
              </a:xfrm>
            </p:grpSpPr>
            <p:sp>
              <p:nvSpPr>
                <p:cNvPr id="571412" name="Line 20"/>
                <p:cNvSpPr>
                  <a:spLocks noChangeShapeType="1"/>
                </p:cNvSpPr>
                <p:nvPr/>
              </p:nvSpPr>
              <p:spPr bwMode="auto">
                <a:xfrm>
                  <a:off x="3456" y="1920"/>
                  <a:ext cx="2" cy="28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36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880" y="1920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24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</p:grpSp>
      </p:grpSp>
      <p:grpSp>
        <p:nvGrpSpPr>
          <p:cNvPr id="571433" name="Group 41"/>
          <p:cNvGrpSpPr>
            <a:grpSpLocks/>
          </p:cNvGrpSpPr>
          <p:nvPr/>
        </p:nvGrpSpPr>
        <p:grpSpPr bwMode="auto">
          <a:xfrm>
            <a:off x="3352800" y="1981200"/>
            <a:ext cx="5181600" cy="1235075"/>
            <a:chOff x="2112" y="1248"/>
            <a:chExt cx="3264" cy="778"/>
          </a:xfrm>
        </p:grpSpPr>
        <p:grpSp>
          <p:nvGrpSpPr>
            <p:cNvPr id="13347" name="Group 22"/>
            <p:cNvGrpSpPr>
              <a:grpSpLocks/>
            </p:cNvGrpSpPr>
            <p:nvPr/>
          </p:nvGrpSpPr>
          <p:grpSpPr bwMode="auto">
            <a:xfrm>
              <a:off x="3600" y="1248"/>
              <a:ext cx="1776" cy="778"/>
              <a:chOff x="3504" y="2208"/>
              <a:chExt cx="1776" cy="778"/>
            </a:xfrm>
          </p:grpSpPr>
          <p:sp>
            <p:nvSpPr>
              <p:cNvPr id="13349" name="Text Box 23"/>
              <p:cNvSpPr txBox="1">
                <a:spLocks noChangeArrowheads="1"/>
              </p:cNvSpPr>
              <p:nvPr/>
            </p:nvSpPr>
            <p:spPr bwMode="auto">
              <a:xfrm>
                <a:off x="3504" y="2400"/>
                <a:ext cx="15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mg + T = </a:t>
                </a:r>
              </a:p>
            </p:txBody>
          </p:sp>
          <p:sp>
            <p:nvSpPr>
              <p:cNvPr id="13350" name="Text Box 24"/>
              <p:cNvSpPr txBox="1">
                <a:spLocks noChangeArrowheads="1"/>
              </p:cNvSpPr>
              <p:nvPr/>
            </p:nvSpPr>
            <p:spPr bwMode="auto">
              <a:xfrm>
                <a:off x="4656" y="2400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3351" name="Text Box 25"/>
              <p:cNvSpPr txBox="1">
                <a:spLocks noChangeArrowheads="1"/>
              </p:cNvSpPr>
              <p:nvPr/>
            </p:nvSpPr>
            <p:spPr bwMode="auto">
              <a:xfrm>
                <a:off x="4560" y="2208"/>
                <a:ext cx="720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571418" name="Line 26"/>
              <p:cNvSpPr>
                <a:spLocks noChangeShapeType="1"/>
              </p:cNvSpPr>
              <p:nvPr/>
            </p:nvSpPr>
            <p:spPr bwMode="auto">
              <a:xfrm>
                <a:off x="4752" y="259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3348" name="Text Box 27"/>
            <p:cNvSpPr txBox="1">
              <a:spLocks noChangeArrowheads="1"/>
            </p:cNvSpPr>
            <p:nvPr/>
          </p:nvSpPr>
          <p:spPr bwMode="auto">
            <a:xfrm>
              <a:off x="2112" y="1440"/>
              <a:ext cx="129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At Top: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</p:grpSp>
      <p:sp>
        <p:nvSpPr>
          <p:cNvPr id="571431" name="Text Box 39"/>
          <p:cNvSpPr txBox="1">
            <a:spLocks noChangeArrowheads="1"/>
          </p:cNvSpPr>
          <p:nvPr/>
        </p:nvSpPr>
        <p:spPr bwMode="auto">
          <a:xfrm>
            <a:off x="6172200" y="5521325"/>
            <a:ext cx="2819400" cy="768350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137160" bIns="13716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000000"/>
                </a:solidFill>
                <a:latin typeface="Tahoma" panose="020B0604030504040204" pitchFamily="34" charset="0"/>
              </a:rPr>
              <a:t>v</a:t>
            </a:r>
            <a:r>
              <a:rPr kumimoji="0" lang="en-US" altLang="en-US" sz="3000" i="1" baseline="-25000">
                <a:solidFill>
                  <a:srgbClr val="000000"/>
                </a:solidFill>
                <a:latin typeface="Tahoma" panose="020B0604030504040204" pitchFamily="34" charset="0"/>
              </a:rPr>
              <a:t>c </a:t>
            </a:r>
            <a:r>
              <a:rPr kumimoji="0"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= 8.85 m/s</a:t>
            </a:r>
          </a:p>
        </p:txBody>
      </p:sp>
      <p:sp>
        <p:nvSpPr>
          <p:cNvPr id="571432" name="Text Box 40"/>
          <p:cNvSpPr txBox="1">
            <a:spLocks noChangeArrowheads="1"/>
          </p:cNvSpPr>
          <p:nvPr/>
        </p:nvSpPr>
        <p:spPr bwMode="auto">
          <a:xfrm>
            <a:off x="2895600" y="3124200"/>
            <a:ext cx="5791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v</a:t>
            </a:r>
            <a:r>
              <a:rPr kumimoji="0" lang="en-US" altLang="en-US" sz="3000" i="1" baseline="-25000">
                <a:solidFill>
                  <a:srgbClr val="FFFF00"/>
                </a:solidFill>
                <a:latin typeface="Tahoma" panose="020B0604030504040204" pitchFamily="34" charset="0"/>
              </a:rPr>
              <a:t>c</a:t>
            </a: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 occurs when T = 0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grpSp>
        <p:nvGrpSpPr>
          <p:cNvPr id="571436" name="Group 44"/>
          <p:cNvGrpSpPr>
            <a:grpSpLocks/>
          </p:cNvGrpSpPr>
          <p:nvPr/>
        </p:nvGrpSpPr>
        <p:grpSpPr bwMode="auto">
          <a:xfrm>
            <a:off x="6781800" y="1592263"/>
            <a:ext cx="838200" cy="1303337"/>
            <a:chOff x="4272" y="1003"/>
            <a:chExt cx="528" cy="821"/>
          </a:xfrm>
        </p:grpSpPr>
        <p:sp>
          <p:nvSpPr>
            <p:cNvPr id="571434" name="Line 42"/>
            <p:cNvSpPr>
              <a:spLocks noChangeShapeType="1"/>
            </p:cNvSpPr>
            <p:nvPr/>
          </p:nvSpPr>
          <p:spPr bwMode="auto">
            <a:xfrm flipV="1">
              <a:off x="4272" y="1344"/>
              <a:ext cx="288" cy="480"/>
            </a:xfrm>
            <a:prstGeom prst="lin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46" name="Text Box 43"/>
            <p:cNvSpPr txBox="1">
              <a:spLocks noChangeArrowheads="1"/>
            </p:cNvSpPr>
            <p:nvPr/>
          </p:nvSpPr>
          <p:spPr bwMode="auto">
            <a:xfrm>
              <a:off x="4512" y="1003"/>
              <a:ext cx="28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66FFCC"/>
                  </a:solidFill>
                  <a:latin typeface="Tahoma" panose="020B0604030504040204" pitchFamily="34" charset="0"/>
                </a:rPr>
                <a:t>0</a:t>
              </a:r>
            </a:p>
          </p:txBody>
        </p:sp>
      </p:grpSp>
      <p:grpSp>
        <p:nvGrpSpPr>
          <p:cNvPr id="571445" name="Group 53"/>
          <p:cNvGrpSpPr>
            <a:grpSpLocks/>
          </p:cNvGrpSpPr>
          <p:nvPr/>
        </p:nvGrpSpPr>
        <p:grpSpPr bwMode="auto">
          <a:xfrm>
            <a:off x="3581400" y="3733800"/>
            <a:ext cx="2057400" cy="1235075"/>
            <a:chOff x="2256" y="2352"/>
            <a:chExt cx="1296" cy="778"/>
          </a:xfrm>
        </p:grpSpPr>
        <p:sp>
          <p:nvSpPr>
            <p:cNvPr id="13342" name="Text Box 48"/>
            <p:cNvSpPr txBox="1">
              <a:spLocks noChangeArrowheads="1"/>
            </p:cNvSpPr>
            <p:nvPr/>
          </p:nvSpPr>
          <p:spPr bwMode="auto">
            <a:xfrm>
              <a:off x="2256" y="2544"/>
              <a:ext cx="12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mg = </a:t>
              </a:r>
            </a:p>
          </p:txBody>
        </p:sp>
        <p:sp>
          <p:nvSpPr>
            <p:cNvPr id="13343" name="Text Box 50"/>
            <p:cNvSpPr txBox="1">
              <a:spLocks noChangeArrowheads="1"/>
            </p:cNvSpPr>
            <p:nvPr/>
          </p:nvSpPr>
          <p:spPr bwMode="auto">
            <a:xfrm>
              <a:off x="2832" y="2352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1443" name="Line 51"/>
            <p:cNvSpPr>
              <a:spLocks noChangeShapeType="1"/>
            </p:cNvSpPr>
            <p:nvPr/>
          </p:nvSpPr>
          <p:spPr bwMode="auto">
            <a:xfrm>
              <a:off x="3024" y="2736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1448" name="Group 56"/>
          <p:cNvGrpSpPr>
            <a:grpSpLocks/>
          </p:cNvGrpSpPr>
          <p:nvPr/>
        </p:nvGrpSpPr>
        <p:grpSpPr bwMode="auto">
          <a:xfrm>
            <a:off x="3733800" y="3733800"/>
            <a:ext cx="1371600" cy="914400"/>
            <a:chOff x="2352" y="2352"/>
            <a:chExt cx="864" cy="576"/>
          </a:xfrm>
        </p:grpSpPr>
        <p:sp>
          <p:nvSpPr>
            <p:cNvPr id="571446" name="Line 54"/>
            <p:cNvSpPr>
              <a:spLocks noChangeShapeType="1"/>
            </p:cNvSpPr>
            <p:nvPr/>
          </p:nvSpPr>
          <p:spPr bwMode="auto">
            <a:xfrm flipH="1">
              <a:off x="2352" y="2592"/>
              <a:ext cx="192" cy="336"/>
            </a:xfrm>
            <a:prstGeom prst="lin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47" name="Line 55"/>
            <p:cNvSpPr>
              <a:spLocks noChangeShapeType="1"/>
            </p:cNvSpPr>
            <p:nvPr/>
          </p:nvSpPr>
          <p:spPr bwMode="auto">
            <a:xfrm flipH="1">
              <a:off x="3024" y="2352"/>
              <a:ext cx="192" cy="336"/>
            </a:xfrm>
            <a:prstGeom prst="lin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1469" name="Group 77"/>
          <p:cNvGrpSpPr>
            <a:grpSpLocks/>
          </p:cNvGrpSpPr>
          <p:nvPr/>
        </p:nvGrpSpPr>
        <p:grpSpPr bwMode="auto">
          <a:xfrm>
            <a:off x="457200" y="5638800"/>
            <a:ext cx="5715000" cy="549275"/>
            <a:chOff x="288" y="3264"/>
            <a:chExt cx="3600" cy="346"/>
          </a:xfrm>
        </p:grpSpPr>
        <p:sp>
          <p:nvSpPr>
            <p:cNvPr id="13331" name="Text Box 58"/>
            <p:cNvSpPr txBox="1">
              <a:spLocks noChangeArrowheads="1"/>
            </p:cNvSpPr>
            <p:nvPr/>
          </p:nvSpPr>
          <p:spPr bwMode="auto">
            <a:xfrm>
              <a:off x="288" y="3264"/>
              <a:ext cx="36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v =    gR  =    </a:t>
              </a:r>
              <a:r>
                <a:rPr kumimoji="0" lang="en-US" altLang="en-US" sz="3000">
                  <a:latin typeface="Tahoma" panose="020B0604030504040204" pitchFamily="34" charset="0"/>
                </a:rPr>
                <a:t>(9.8 m/s</a:t>
              </a:r>
              <a:r>
                <a:rPr kumimoji="0" lang="en-US" altLang="en-US" sz="3000" baseline="30000">
                  <a:latin typeface="Tahoma" panose="020B0604030504040204" pitchFamily="34" charset="0"/>
                </a:rPr>
                <a:t>2</a:t>
              </a:r>
              <a:r>
                <a:rPr kumimoji="0" lang="en-US" altLang="en-US" sz="3000">
                  <a:latin typeface="Tahoma" panose="020B0604030504040204" pitchFamily="34" charset="0"/>
                </a:rPr>
                <a:t>)(8 m)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sp>
          <p:nvSpPr>
            <p:cNvPr id="571451" name="Line 59"/>
            <p:cNvSpPr>
              <a:spLocks noChangeShapeType="1"/>
            </p:cNvSpPr>
            <p:nvPr/>
          </p:nvSpPr>
          <p:spPr bwMode="auto">
            <a:xfrm flipH="1">
              <a:off x="912" y="3312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2" name="Line 60"/>
            <p:cNvSpPr>
              <a:spLocks noChangeShapeType="1"/>
            </p:cNvSpPr>
            <p:nvPr/>
          </p:nvSpPr>
          <p:spPr bwMode="auto">
            <a:xfrm>
              <a:off x="912" y="3456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3" name="Line 61"/>
            <p:cNvSpPr>
              <a:spLocks noChangeShapeType="1"/>
            </p:cNvSpPr>
            <p:nvPr/>
          </p:nvSpPr>
          <p:spPr bwMode="auto">
            <a:xfrm>
              <a:off x="1056" y="331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4" name="Line 62"/>
            <p:cNvSpPr>
              <a:spLocks noChangeShapeType="1"/>
            </p:cNvSpPr>
            <p:nvPr/>
          </p:nvSpPr>
          <p:spPr bwMode="auto">
            <a:xfrm flipV="1">
              <a:off x="816" y="345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5" name="Line 63"/>
            <p:cNvSpPr>
              <a:spLocks noChangeShapeType="1"/>
            </p:cNvSpPr>
            <p:nvPr/>
          </p:nvSpPr>
          <p:spPr bwMode="auto">
            <a:xfrm flipH="1">
              <a:off x="1776" y="3264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6" name="Line 64"/>
            <p:cNvSpPr>
              <a:spLocks noChangeShapeType="1"/>
            </p:cNvSpPr>
            <p:nvPr/>
          </p:nvSpPr>
          <p:spPr bwMode="auto">
            <a:xfrm>
              <a:off x="1776" y="340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7" name="Line 65"/>
            <p:cNvSpPr>
              <a:spLocks noChangeShapeType="1"/>
            </p:cNvSpPr>
            <p:nvPr/>
          </p:nvSpPr>
          <p:spPr bwMode="auto">
            <a:xfrm>
              <a:off x="1920" y="3264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58" name="Line 66"/>
            <p:cNvSpPr>
              <a:spLocks noChangeShapeType="1"/>
            </p:cNvSpPr>
            <p:nvPr/>
          </p:nvSpPr>
          <p:spPr bwMode="auto">
            <a:xfrm flipV="1">
              <a:off x="1680" y="34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1470" name="Group 78"/>
          <p:cNvGrpSpPr>
            <a:grpSpLocks/>
          </p:cNvGrpSpPr>
          <p:nvPr/>
        </p:nvGrpSpPr>
        <p:grpSpPr bwMode="auto">
          <a:xfrm>
            <a:off x="6096000" y="4038600"/>
            <a:ext cx="2286000" cy="549275"/>
            <a:chOff x="3840" y="2544"/>
            <a:chExt cx="1440" cy="346"/>
          </a:xfrm>
        </p:grpSpPr>
        <p:sp>
          <p:nvSpPr>
            <p:cNvPr id="13325" name="Text Box 49"/>
            <p:cNvSpPr txBox="1">
              <a:spLocks noChangeArrowheads="1"/>
            </p:cNvSpPr>
            <p:nvPr/>
          </p:nvSpPr>
          <p:spPr bwMode="auto">
            <a:xfrm>
              <a:off x="4800" y="2544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3326" name="Text Box 68"/>
            <p:cNvSpPr txBox="1">
              <a:spLocks noChangeArrowheads="1"/>
            </p:cNvSpPr>
            <p:nvPr/>
          </p:nvSpPr>
          <p:spPr bwMode="auto">
            <a:xfrm>
              <a:off x="3840" y="2544"/>
              <a:ext cx="144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 err="1">
                  <a:latin typeface="Tahoma" panose="020B0604030504040204" pitchFamily="34" charset="0"/>
                </a:rPr>
                <a:t>v</a:t>
              </a:r>
              <a:r>
                <a:rPr kumimoji="0" lang="en-US" altLang="en-US" sz="3000" i="1" baseline="-25000" dirty="0" err="1">
                  <a:latin typeface="Tahoma" panose="020B0604030504040204" pitchFamily="34" charset="0"/>
                </a:rPr>
                <a:t>c</a:t>
              </a:r>
              <a:r>
                <a:rPr kumimoji="0" lang="en-US" altLang="en-US" sz="3000" i="1" dirty="0">
                  <a:latin typeface="Tahoma" panose="020B0604030504040204" pitchFamily="34" charset="0"/>
                </a:rPr>
                <a:t> =     gr     </a:t>
              </a:r>
            </a:p>
          </p:txBody>
        </p:sp>
        <p:sp>
          <p:nvSpPr>
            <p:cNvPr id="571461" name="Line 69"/>
            <p:cNvSpPr>
              <a:spLocks noChangeShapeType="1"/>
            </p:cNvSpPr>
            <p:nvPr/>
          </p:nvSpPr>
          <p:spPr bwMode="auto">
            <a:xfrm flipH="1">
              <a:off x="4512" y="2544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62" name="Line 70"/>
            <p:cNvSpPr>
              <a:spLocks noChangeShapeType="1"/>
            </p:cNvSpPr>
            <p:nvPr/>
          </p:nvSpPr>
          <p:spPr bwMode="auto">
            <a:xfrm>
              <a:off x="4512" y="268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63" name="Line 71"/>
            <p:cNvSpPr>
              <a:spLocks noChangeShapeType="1"/>
            </p:cNvSpPr>
            <p:nvPr/>
          </p:nvSpPr>
          <p:spPr bwMode="auto">
            <a:xfrm>
              <a:off x="4656" y="254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1464" name="Line 72"/>
            <p:cNvSpPr>
              <a:spLocks noChangeShapeType="1"/>
            </p:cNvSpPr>
            <p:nvPr/>
          </p:nvSpPr>
          <p:spPr bwMode="auto">
            <a:xfrm flipV="1">
              <a:off x="4416" y="268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71474" name="Line 82"/>
          <p:cNvSpPr>
            <a:spLocks noChangeShapeType="1"/>
          </p:cNvSpPr>
          <p:nvPr/>
        </p:nvSpPr>
        <p:spPr bwMode="auto">
          <a:xfrm flipH="1">
            <a:off x="1447800" y="3124200"/>
            <a:ext cx="838200" cy="381000"/>
          </a:xfrm>
          <a:prstGeom prst="line">
            <a:avLst/>
          </a:prstGeom>
          <a:noFill/>
          <a:ln w="38100">
            <a:solidFill>
              <a:srgbClr val="66FF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1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1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1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7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1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1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1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1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394" grpId="0" build="p" autoUpdateAnimBg="0" advAuto="0"/>
      <p:bldP spid="571431" grpId="0" animBg="1" autoUpdateAnimBg="0"/>
      <p:bldP spid="57143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315200" cy="1447800"/>
          </a:xfrm>
        </p:spPr>
        <p:txBody>
          <a:bodyPr/>
          <a:lstStyle/>
          <a:p>
            <a:pPr algn="ctr" eaLnBrk="1" hangingPunct="1"/>
            <a:r>
              <a:rPr lang="en-US" altLang="en-US"/>
              <a:t>The Loop-the-Loop</a:t>
            </a:r>
            <a:br>
              <a:rPr lang="en-US" altLang="en-US"/>
            </a:br>
            <a:r>
              <a:rPr lang="en-US" altLang="en-US" sz="3200"/>
              <a:t>Same as cord, </a:t>
            </a:r>
            <a:r>
              <a:rPr lang="en-US" altLang="en-US" sz="4000">
                <a:solidFill>
                  <a:srgbClr val="FFFF00"/>
                </a:solidFill>
              </a:rPr>
              <a:t>n</a:t>
            </a:r>
            <a:r>
              <a:rPr lang="en-US" altLang="en-US" sz="4000"/>
              <a:t> </a:t>
            </a:r>
            <a:r>
              <a:rPr lang="en-US" altLang="en-US" sz="3200"/>
              <a:t>replaces </a:t>
            </a:r>
            <a:r>
              <a:rPr lang="en-US" altLang="en-US" sz="3200">
                <a:solidFill>
                  <a:srgbClr val="FFFF00"/>
                </a:solidFill>
              </a:rPr>
              <a:t>T</a:t>
            </a:r>
            <a:endParaRPr lang="en-US" altLang="en-US"/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3505200" y="1676400"/>
            <a:ext cx="2057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66FFCC"/>
                </a:solidFill>
                <a:latin typeface="Tahoma" panose="020B0604030504040204" pitchFamily="34" charset="0"/>
              </a:rPr>
              <a:t>AT TOP:</a:t>
            </a:r>
            <a:endParaRPr kumimoji="0" lang="en-US" altLang="en-US" sz="3000" i="1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  <p:grpSp>
        <p:nvGrpSpPr>
          <p:cNvPr id="573457" name="Group 17"/>
          <p:cNvGrpSpPr>
            <a:grpSpLocks/>
          </p:cNvGrpSpPr>
          <p:nvPr/>
        </p:nvGrpSpPr>
        <p:grpSpPr bwMode="auto">
          <a:xfrm>
            <a:off x="3657600" y="2362200"/>
            <a:ext cx="2133600" cy="1706563"/>
            <a:chOff x="2688" y="1469"/>
            <a:chExt cx="1344" cy="1075"/>
          </a:xfrm>
        </p:grpSpPr>
        <p:sp>
          <p:nvSpPr>
            <p:cNvPr id="573458" name="Oval 18"/>
            <p:cNvSpPr>
              <a:spLocks noChangeArrowheads="1"/>
            </p:cNvSpPr>
            <p:nvPr/>
          </p:nvSpPr>
          <p:spPr bwMode="auto">
            <a:xfrm>
              <a:off x="3168" y="1469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4393" name="Group 19"/>
            <p:cNvGrpSpPr>
              <a:grpSpLocks/>
            </p:cNvGrpSpPr>
            <p:nvPr/>
          </p:nvGrpSpPr>
          <p:grpSpPr bwMode="auto">
            <a:xfrm>
              <a:off x="3264" y="1680"/>
              <a:ext cx="384" cy="864"/>
              <a:chOff x="1248" y="3504"/>
              <a:chExt cx="384" cy="864"/>
            </a:xfrm>
          </p:grpSpPr>
          <p:sp>
            <p:nvSpPr>
              <p:cNvPr id="573460" name="Line 20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401" name="Text Box 21"/>
              <p:cNvSpPr txBox="1">
                <a:spLocks noChangeArrowheads="1"/>
              </p:cNvSpPr>
              <p:nvPr/>
            </p:nvSpPr>
            <p:spPr bwMode="auto">
              <a:xfrm>
                <a:off x="1296" y="3926"/>
                <a:ext cx="3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n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4394" name="Group 22"/>
            <p:cNvGrpSpPr>
              <a:grpSpLocks/>
            </p:cNvGrpSpPr>
            <p:nvPr/>
          </p:nvGrpSpPr>
          <p:grpSpPr bwMode="auto">
            <a:xfrm>
              <a:off x="2688" y="1613"/>
              <a:ext cx="576" cy="389"/>
              <a:chOff x="672" y="3456"/>
              <a:chExt cx="576" cy="389"/>
            </a:xfrm>
          </p:grpSpPr>
          <p:sp>
            <p:nvSpPr>
              <p:cNvPr id="573463" name="Line 23"/>
              <p:cNvSpPr>
                <a:spLocks noChangeShapeType="1"/>
              </p:cNvSpPr>
              <p:nvPr/>
            </p:nvSpPr>
            <p:spPr bwMode="auto">
              <a:xfrm>
                <a:off x="1248" y="345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399" name="Text Box 24"/>
              <p:cNvSpPr txBox="1">
                <a:spLocks noChangeArrowheads="1"/>
              </p:cNvSpPr>
              <p:nvPr/>
            </p:nvSpPr>
            <p:spPr bwMode="auto">
              <a:xfrm>
                <a:off x="672" y="3499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4395" name="Group 25"/>
            <p:cNvGrpSpPr>
              <a:grpSpLocks/>
            </p:cNvGrpSpPr>
            <p:nvPr/>
          </p:nvGrpSpPr>
          <p:grpSpPr bwMode="auto">
            <a:xfrm>
              <a:off x="3648" y="1512"/>
              <a:ext cx="384" cy="485"/>
              <a:chOff x="1632" y="3355"/>
              <a:chExt cx="384" cy="485"/>
            </a:xfrm>
          </p:grpSpPr>
          <p:sp>
            <p:nvSpPr>
              <p:cNvPr id="573466" name="Line 2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397" name="Text Box 27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</p:grpSp>
      <p:grpSp>
        <p:nvGrpSpPr>
          <p:cNvPr id="573468" name="Group 28"/>
          <p:cNvGrpSpPr>
            <a:grpSpLocks/>
          </p:cNvGrpSpPr>
          <p:nvPr/>
        </p:nvGrpSpPr>
        <p:grpSpPr bwMode="auto">
          <a:xfrm>
            <a:off x="1295400" y="4572000"/>
            <a:ext cx="2667000" cy="2027238"/>
            <a:chOff x="432" y="2899"/>
            <a:chExt cx="1680" cy="1277"/>
          </a:xfrm>
        </p:grpSpPr>
        <p:sp>
          <p:nvSpPr>
            <p:cNvPr id="14382" name="Text Box 29"/>
            <p:cNvSpPr txBox="1">
              <a:spLocks noChangeArrowheads="1"/>
            </p:cNvSpPr>
            <p:nvPr/>
          </p:nvSpPr>
          <p:spPr bwMode="auto">
            <a:xfrm>
              <a:off x="432" y="2899"/>
              <a:ext cx="16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66FFCC"/>
                  </a:solidFill>
                  <a:latin typeface="Tahoma" panose="020B0604030504040204" pitchFamily="34" charset="0"/>
                </a:rPr>
                <a:t>AT BOTTOM:</a:t>
              </a:r>
            </a:p>
          </p:txBody>
        </p:sp>
        <p:grpSp>
          <p:nvGrpSpPr>
            <p:cNvPr id="14383" name="Group 30"/>
            <p:cNvGrpSpPr>
              <a:grpSpLocks/>
            </p:cNvGrpSpPr>
            <p:nvPr/>
          </p:nvGrpSpPr>
          <p:grpSpPr bwMode="auto">
            <a:xfrm>
              <a:off x="576" y="3264"/>
              <a:ext cx="1296" cy="912"/>
              <a:chOff x="576" y="3264"/>
              <a:chExt cx="1296" cy="912"/>
            </a:xfrm>
          </p:grpSpPr>
          <p:sp>
            <p:nvSpPr>
              <p:cNvPr id="573471" name="Oval 31"/>
              <p:cNvSpPr>
                <a:spLocks noChangeArrowheads="1"/>
              </p:cNvSpPr>
              <p:nvPr/>
            </p:nvSpPr>
            <p:spPr bwMode="auto">
              <a:xfrm>
                <a:off x="1104" y="369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472" name="Line 32"/>
              <p:cNvSpPr>
                <a:spLocks noChangeShapeType="1"/>
              </p:cNvSpPr>
              <p:nvPr/>
            </p:nvSpPr>
            <p:spPr bwMode="auto">
              <a:xfrm flipV="1">
                <a:off x="1200" y="331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386" name="Text Box 33"/>
              <p:cNvSpPr txBox="1">
                <a:spLocks noChangeArrowheads="1"/>
              </p:cNvSpPr>
              <p:nvPr/>
            </p:nvSpPr>
            <p:spPr bwMode="auto">
              <a:xfrm>
                <a:off x="672" y="3264"/>
                <a:ext cx="3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n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73474" name="Line 34"/>
              <p:cNvSpPr>
                <a:spLocks noChangeShapeType="1"/>
              </p:cNvSpPr>
              <p:nvPr/>
            </p:nvSpPr>
            <p:spPr bwMode="auto">
              <a:xfrm>
                <a:off x="1200" y="38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388" name="Text Box 35"/>
              <p:cNvSpPr txBox="1">
                <a:spLocks noChangeArrowheads="1"/>
              </p:cNvSpPr>
              <p:nvPr/>
            </p:nvSpPr>
            <p:spPr bwMode="auto">
              <a:xfrm>
                <a:off x="576" y="3792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4389" name="Group 36"/>
              <p:cNvGrpSpPr>
                <a:grpSpLocks/>
              </p:cNvGrpSpPr>
              <p:nvPr/>
            </p:nvGrpSpPr>
            <p:grpSpPr bwMode="auto">
              <a:xfrm>
                <a:off x="1488" y="3456"/>
                <a:ext cx="384" cy="480"/>
                <a:chOff x="1632" y="3360"/>
                <a:chExt cx="384" cy="480"/>
              </a:xfrm>
            </p:grpSpPr>
            <p:sp>
              <p:nvSpPr>
                <p:cNvPr id="573477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632" y="3360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39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632" y="3408"/>
                  <a:ext cx="384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latin typeface="Tahoma" panose="020B0604030504040204" pitchFamily="34" charset="0"/>
                    </a:rPr>
                    <a:t>+</a:t>
                  </a:r>
                </a:p>
              </p:txBody>
            </p:sp>
          </p:grpSp>
        </p:grpSp>
      </p:grpSp>
      <p:grpSp>
        <p:nvGrpSpPr>
          <p:cNvPr id="573517" name="Group 77"/>
          <p:cNvGrpSpPr>
            <a:grpSpLocks/>
          </p:cNvGrpSpPr>
          <p:nvPr/>
        </p:nvGrpSpPr>
        <p:grpSpPr bwMode="auto">
          <a:xfrm>
            <a:off x="5791200" y="1981200"/>
            <a:ext cx="3124200" cy="1447800"/>
            <a:chOff x="3648" y="1248"/>
            <a:chExt cx="1968" cy="912"/>
          </a:xfrm>
        </p:grpSpPr>
        <p:sp>
          <p:nvSpPr>
            <p:cNvPr id="573485" name="Rectangle 45"/>
            <p:cNvSpPr>
              <a:spLocks noChangeArrowheads="1"/>
            </p:cNvSpPr>
            <p:nvPr/>
          </p:nvSpPr>
          <p:spPr bwMode="auto">
            <a:xfrm>
              <a:off x="3648" y="1248"/>
              <a:ext cx="1968" cy="912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78" name="Text Box 41"/>
            <p:cNvSpPr txBox="1">
              <a:spLocks noChangeArrowheads="1"/>
            </p:cNvSpPr>
            <p:nvPr/>
          </p:nvSpPr>
          <p:spPr bwMode="auto">
            <a:xfrm>
              <a:off x="3696" y="1488"/>
              <a:ext cx="19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000000"/>
                  </a:solidFill>
                  <a:latin typeface="Tahoma" panose="020B0604030504040204" pitchFamily="34" charset="0"/>
                </a:rPr>
                <a:t>n</a:t>
              </a:r>
              <a:r>
                <a:rPr kumimoji="0" lang="en-US" altLang="en-US" sz="3000" i="1">
                  <a:solidFill>
                    <a:srgbClr val="000000"/>
                  </a:solidFill>
                  <a:latin typeface="Tahoma" panose="020B0604030504040204" pitchFamily="34" charset="0"/>
                </a:rPr>
                <a:t> =         -  mg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4379" name="Text Box 42"/>
            <p:cNvSpPr txBox="1">
              <a:spLocks noChangeArrowheads="1"/>
            </p:cNvSpPr>
            <p:nvPr/>
          </p:nvSpPr>
          <p:spPr bwMode="auto">
            <a:xfrm>
              <a:off x="4848" y="1536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4380" name="Text Box 43"/>
            <p:cNvSpPr txBox="1">
              <a:spLocks noChangeArrowheads="1"/>
            </p:cNvSpPr>
            <p:nvPr/>
          </p:nvSpPr>
          <p:spPr bwMode="auto">
            <a:xfrm>
              <a:off x="4128" y="1344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solidFill>
                    <a:srgbClr val="000000"/>
                  </a:solidFill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</p:txBody>
        </p:sp>
        <p:sp>
          <p:nvSpPr>
            <p:cNvPr id="573484" name="Line 44"/>
            <p:cNvSpPr>
              <a:spLocks noChangeShapeType="1"/>
            </p:cNvSpPr>
            <p:nvPr/>
          </p:nvSpPr>
          <p:spPr bwMode="auto">
            <a:xfrm>
              <a:off x="4272" y="1728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3516" name="Group 76"/>
          <p:cNvGrpSpPr>
            <a:grpSpLocks/>
          </p:cNvGrpSpPr>
          <p:nvPr/>
        </p:nvGrpSpPr>
        <p:grpSpPr bwMode="auto">
          <a:xfrm>
            <a:off x="4724400" y="4648200"/>
            <a:ext cx="3200400" cy="1371600"/>
            <a:chOff x="2976" y="2928"/>
            <a:chExt cx="2016" cy="864"/>
          </a:xfrm>
        </p:grpSpPr>
        <p:sp>
          <p:nvSpPr>
            <p:cNvPr id="573492" name="Rectangle 52"/>
            <p:cNvSpPr>
              <a:spLocks noChangeArrowheads="1"/>
            </p:cNvSpPr>
            <p:nvPr/>
          </p:nvSpPr>
          <p:spPr bwMode="auto">
            <a:xfrm>
              <a:off x="2976" y="2928"/>
              <a:ext cx="2016" cy="864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73" name="Text Box 48"/>
            <p:cNvSpPr txBox="1">
              <a:spLocks noChangeArrowheads="1"/>
            </p:cNvSpPr>
            <p:nvPr/>
          </p:nvSpPr>
          <p:spPr bwMode="auto">
            <a:xfrm>
              <a:off x="3072" y="3120"/>
              <a:ext cx="19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000000"/>
                  </a:solidFill>
                  <a:latin typeface="Tahoma" panose="020B0604030504040204" pitchFamily="34" charset="0"/>
                </a:rPr>
                <a:t>n</a:t>
              </a:r>
              <a:r>
                <a:rPr kumimoji="0" lang="en-US" altLang="en-US" sz="3000" i="1">
                  <a:solidFill>
                    <a:srgbClr val="000000"/>
                  </a:solidFill>
                  <a:latin typeface="Tahoma" panose="020B0604030504040204" pitchFamily="34" charset="0"/>
                </a:rPr>
                <a:t>=         +  mg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4374" name="Text Box 49"/>
            <p:cNvSpPr txBox="1">
              <a:spLocks noChangeArrowheads="1"/>
            </p:cNvSpPr>
            <p:nvPr/>
          </p:nvSpPr>
          <p:spPr bwMode="auto">
            <a:xfrm>
              <a:off x="4224" y="3168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4375" name="Text Box 50"/>
            <p:cNvSpPr txBox="1">
              <a:spLocks noChangeArrowheads="1"/>
            </p:cNvSpPr>
            <p:nvPr/>
          </p:nvSpPr>
          <p:spPr bwMode="auto">
            <a:xfrm>
              <a:off x="3504" y="2976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solidFill>
                    <a:srgbClr val="000000"/>
                  </a:solidFill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</p:txBody>
        </p:sp>
        <p:sp>
          <p:nvSpPr>
            <p:cNvPr id="573491" name="Line 51"/>
            <p:cNvSpPr>
              <a:spLocks noChangeShapeType="1"/>
            </p:cNvSpPr>
            <p:nvPr/>
          </p:nvSpPr>
          <p:spPr bwMode="auto">
            <a:xfrm>
              <a:off x="3648" y="3360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3514" name="Group 74"/>
          <p:cNvGrpSpPr>
            <a:grpSpLocks/>
          </p:cNvGrpSpPr>
          <p:nvPr/>
        </p:nvGrpSpPr>
        <p:grpSpPr bwMode="auto">
          <a:xfrm>
            <a:off x="381000" y="1524000"/>
            <a:ext cx="3733800" cy="2682875"/>
            <a:chOff x="240" y="960"/>
            <a:chExt cx="2352" cy="1690"/>
          </a:xfrm>
        </p:grpSpPr>
        <p:sp>
          <p:nvSpPr>
            <p:cNvPr id="573495" name="Line 55"/>
            <p:cNvSpPr>
              <a:spLocks noChangeShapeType="1"/>
            </p:cNvSpPr>
            <p:nvPr/>
          </p:nvSpPr>
          <p:spPr bwMode="auto">
            <a:xfrm>
              <a:off x="1248" y="2640"/>
              <a:ext cx="1344" cy="0"/>
            </a:xfrm>
            <a:prstGeom prst="lin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3444" name="Oval 4"/>
            <p:cNvSpPr>
              <a:spLocks noChangeArrowheads="1"/>
            </p:cNvSpPr>
            <p:nvPr/>
          </p:nvSpPr>
          <p:spPr bwMode="auto">
            <a:xfrm>
              <a:off x="672" y="1205"/>
              <a:ext cx="1440" cy="1440"/>
            </a:xfrm>
            <a:prstGeom prst="ellips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3448" name="Line 8"/>
            <p:cNvSpPr>
              <a:spLocks noChangeShapeType="1"/>
            </p:cNvSpPr>
            <p:nvPr/>
          </p:nvSpPr>
          <p:spPr bwMode="auto">
            <a:xfrm flipH="1">
              <a:off x="816" y="120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3449" name="Line 9"/>
            <p:cNvSpPr>
              <a:spLocks noChangeShapeType="1"/>
            </p:cNvSpPr>
            <p:nvPr/>
          </p:nvSpPr>
          <p:spPr bwMode="auto">
            <a:xfrm>
              <a:off x="1344" y="134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3450" name="Oval 10"/>
            <p:cNvSpPr>
              <a:spLocks noChangeArrowheads="1"/>
            </p:cNvSpPr>
            <p:nvPr/>
          </p:nvSpPr>
          <p:spPr bwMode="auto">
            <a:xfrm>
              <a:off x="1296" y="1877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3451" name="Line 11"/>
            <p:cNvSpPr>
              <a:spLocks noChangeShapeType="1"/>
            </p:cNvSpPr>
            <p:nvPr/>
          </p:nvSpPr>
          <p:spPr bwMode="auto">
            <a:xfrm flipV="1">
              <a:off x="1344" y="1584"/>
              <a:ext cx="576" cy="3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51" name="Text Box 12"/>
            <p:cNvSpPr txBox="1">
              <a:spLocks noChangeArrowheads="1"/>
            </p:cNvSpPr>
            <p:nvPr/>
          </p:nvSpPr>
          <p:spPr bwMode="auto">
            <a:xfrm>
              <a:off x="1536" y="168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3453" name="Line 13"/>
            <p:cNvSpPr>
              <a:spLocks noChangeShapeType="1"/>
            </p:cNvSpPr>
            <p:nvPr/>
          </p:nvSpPr>
          <p:spPr bwMode="auto">
            <a:xfrm>
              <a:off x="1392" y="2645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53" name="Text Box 14"/>
            <p:cNvSpPr txBox="1">
              <a:spLocks noChangeArrowheads="1"/>
            </p:cNvSpPr>
            <p:nvPr/>
          </p:nvSpPr>
          <p:spPr bwMode="auto">
            <a:xfrm>
              <a:off x="480" y="96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14354" name="Text Box 15"/>
            <p:cNvSpPr txBox="1">
              <a:spLocks noChangeArrowheads="1"/>
            </p:cNvSpPr>
            <p:nvPr/>
          </p:nvSpPr>
          <p:spPr bwMode="auto">
            <a:xfrm>
              <a:off x="1872" y="2304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573494" name="Arc 54"/>
            <p:cNvSpPr>
              <a:spLocks/>
            </p:cNvSpPr>
            <p:nvPr/>
          </p:nvSpPr>
          <p:spPr bwMode="auto">
            <a:xfrm flipH="1" flipV="1">
              <a:off x="240" y="1728"/>
              <a:ext cx="1008" cy="9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4356" name="Group 60"/>
            <p:cNvGrpSpPr>
              <a:grpSpLocks/>
            </p:cNvGrpSpPr>
            <p:nvPr/>
          </p:nvGrpSpPr>
          <p:grpSpPr bwMode="auto">
            <a:xfrm rot="3648841" flipV="1">
              <a:off x="1776" y="1488"/>
              <a:ext cx="288" cy="192"/>
              <a:chOff x="3600" y="2496"/>
              <a:chExt cx="288" cy="192"/>
            </a:xfrm>
          </p:grpSpPr>
          <p:sp>
            <p:nvSpPr>
              <p:cNvPr id="573496" name="Rectangle 56"/>
              <p:cNvSpPr>
                <a:spLocks noChangeArrowheads="1"/>
              </p:cNvSpPr>
              <p:nvPr/>
            </p:nvSpPr>
            <p:spPr bwMode="auto">
              <a:xfrm>
                <a:off x="3597" y="2496"/>
                <a:ext cx="288" cy="144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498" name="Oval 58"/>
              <p:cNvSpPr>
                <a:spLocks noChangeArrowheads="1"/>
              </p:cNvSpPr>
              <p:nvPr/>
            </p:nvSpPr>
            <p:spPr bwMode="auto">
              <a:xfrm>
                <a:off x="3789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499" name="Oval 59"/>
              <p:cNvSpPr>
                <a:spLocks noChangeArrowheads="1"/>
              </p:cNvSpPr>
              <p:nvPr/>
            </p:nvSpPr>
            <p:spPr bwMode="auto">
              <a:xfrm>
                <a:off x="3635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357" name="Group 61"/>
            <p:cNvGrpSpPr>
              <a:grpSpLocks/>
            </p:cNvGrpSpPr>
            <p:nvPr/>
          </p:nvGrpSpPr>
          <p:grpSpPr bwMode="auto">
            <a:xfrm>
              <a:off x="1200" y="2448"/>
              <a:ext cx="288" cy="192"/>
              <a:chOff x="3600" y="2496"/>
              <a:chExt cx="288" cy="192"/>
            </a:xfrm>
          </p:grpSpPr>
          <p:sp>
            <p:nvSpPr>
              <p:cNvPr id="573502" name="Rectangle 62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288" cy="144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03" name="Oval 63"/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04" name="Oval 64"/>
              <p:cNvSpPr>
                <a:spLocks noChangeArrowheads="1"/>
              </p:cNvSpPr>
              <p:nvPr/>
            </p:nvSpPr>
            <p:spPr bwMode="auto">
              <a:xfrm>
                <a:off x="3635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358" name="Group 65"/>
            <p:cNvGrpSpPr>
              <a:grpSpLocks/>
            </p:cNvGrpSpPr>
            <p:nvPr/>
          </p:nvGrpSpPr>
          <p:grpSpPr bwMode="auto">
            <a:xfrm flipV="1">
              <a:off x="1200" y="1200"/>
              <a:ext cx="288" cy="192"/>
              <a:chOff x="3600" y="2496"/>
              <a:chExt cx="288" cy="192"/>
            </a:xfrm>
          </p:grpSpPr>
          <p:sp>
            <p:nvSpPr>
              <p:cNvPr id="573506" name="Rectangle 6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288" cy="144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07" name="Oval 67"/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08" name="Oval 68"/>
              <p:cNvSpPr>
                <a:spLocks noChangeArrowheads="1"/>
              </p:cNvSpPr>
              <p:nvPr/>
            </p:nvSpPr>
            <p:spPr bwMode="auto">
              <a:xfrm>
                <a:off x="3635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359" name="Group 70"/>
            <p:cNvGrpSpPr>
              <a:grpSpLocks/>
            </p:cNvGrpSpPr>
            <p:nvPr/>
          </p:nvGrpSpPr>
          <p:grpSpPr bwMode="auto">
            <a:xfrm rot="3390807" flipH="1">
              <a:off x="336" y="2016"/>
              <a:ext cx="288" cy="192"/>
              <a:chOff x="3600" y="2496"/>
              <a:chExt cx="288" cy="192"/>
            </a:xfrm>
          </p:grpSpPr>
          <p:sp>
            <p:nvSpPr>
              <p:cNvPr id="573511" name="Rectangle 71"/>
              <p:cNvSpPr>
                <a:spLocks noChangeArrowheads="1"/>
              </p:cNvSpPr>
              <p:nvPr/>
            </p:nvSpPr>
            <p:spPr bwMode="auto">
              <a:xfrm>
                <a:off x="3603" y="2497"/>
                <a:ext cx="288" cy="144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12" name="Oval 72"/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3513" name="Oval 73"/>
              <p:cNvSpPr>
                <a:spLocks noChangeArrowheads="1"/>
              </p:cNvSpPr>
              <p:nvPr/>
            </p:nvSpPr>
            <p:spPr bwMode="auto">
              <a:xfrm>
                <a:off x="3636" y="2592"/>
                <a:ext cx="96" cy="96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3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3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573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57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3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57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3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3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3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3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2" grpId="0" autoUpdateAnimBg="0"/>
      <p:bldP spid="573456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315200" cy="1447800"/>
          </a:xfrm>
        </p:spPr>
        <p:txBody>
          <a:bodyPr/>
          <a:lstStyle/>
          <a:p>
            <a:pPr algn="ctr" eaLnBrk="1" hangingPunct="1"/>
            <a:r>
              <a:rPr lang="en-US" altLang="en-US"/>
              <a:t>The Ferris Wheel</a:t>
            </a:r>
          </a:p>
        </p:txBody>
      </p:sp>
      <p:grpSp>
        <p:nvGrpSpPr>
          <p:cNvPr id="574563" name="Group 99"/>
          <p:cNvGrpSpPr>
            <a:grpSpLocks/>
          </p:cNvGrpSpPr>
          <p:nvPr/>
        </p:nvGrpSpPr>
        <p:grpSpPr bwMode="auto">
          <a:xfrm>
            <a:off x="3657600" y="1524000"/>
            <a:ext cx="2057400" cy="2293938"/>
            <a:chOff x="2304" y="960"/>
            <a:chExt cx="1296" cy="1445"/>
          </a:xfrm>
        </p:grpSpPr>
        <p:sp>
          <p:nvSpPr>
            <p:cNvPr id="15421" name="Text Box 3"/>
            <p:cNvSpPr txBox="1">
              <a:spLocks noChangeArrowheads="1"/>
            </p:cNvSpPr>
            <p:nvPr/>
          </p:nvSpPr>
          <p:spPr bwMode="auto">
            <a:xfrm>
              <a:off x="2304" y="960"/>
              <a:ext cx="129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66FFCC"/>
                  </a:solidFill>
                  <a:latin typeface="Tahoma" panose="020B0604030504040204" pitchFamily="34" charset="0"/>
                </a:rPr>
                <a:t>AT TOP:</a:t>
              </a:r>
              <a:endPara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74469" name="Oval 5"/>
            <p:cNvSpPr>
              <a:spLocks noChangeArrowheads="1"/>
            </p:cNvSpPr>
            <p:nvPr/>
          </p:nvSpPr>
          <p:spPr bwMode="auto">
            <a:xfrm>
              <a:off x="2832" y="1776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4471" name="Line 7"/>
            <p:cNvSpPr>
              <a:spLocks noChangeShapeType="1"/>
            </p:cNvSpPr>
            <p:nvPr/>
          </p:nvSpPr>
          <p:spPr bwMode="auto">
            <a:xfrm flipH="1" flipV="1">
              <a:off x="2928" y="1392"/>
              <a:ext cx="0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424" name="Text Box 8"/>
            <p:cNvSpPr txBox="1">
              <a:spLocks noChangeArrowheads="1"/>
            </p:cNvSpPr>
            <p:nvPr/>
          </p:nvSpPr>
          <p:spPr bwMode="auto">
            <a:xfrm>
              <a:off x="2400" y="1248"/>
              <a:ext cx="3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FFFF00"/>
                  </a:solidFill>
                  <a:latin typeface="Tahoma" panose="020B0604030504040204" pitchFamily="34" charset="0"/>
                </a:rPr>
                <a:t>n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grpSp>
          <p:nvGrpSpPr>
            <p:cNvPr id="15425" name="Group 9"/>
            <p:cNvGrpSpPr>
              <a:grpSpLocks/>
            </p:cNvGrpSpPr>
            <p:nvPr/>
          </p:nvGrpSpPr>
          <p:grpSpPr bwMode="auto">
            <a:xfrm>
              <a:off x="2352" y="2016"/>
              <a:ext cx="576" cy="389"/>
              <a:chOff x="672" y="3456"/>
              <a:chExt cx="576" cy="389"/>
            </a:xfrm>
          </p:grpSpPr>
          <p:sp>
            <p:nvSpPr>
              <p:cNvPr id="574474" name="Line 10"/>
              <p:cNvSpPr>
                <a:spLocks noChangeShapeType="1"/>
              </p:cNvSpPr>
              <p:nvPr/>
            </p:nvSpPr>
            <p:spPr bwMode="auto">
              <a:xfrm>
                <a:off x="1248" y="345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430" name="Text Box 11"/>
              <p:cNvSpPr txBox="1">
                <a:spLocks noChangeArrowheads="1"/>
              </p:cNvSpPr>
              <p:nvPr/>
            </p:nvSpPr>
            <p:spPr bwMode="auto">
              <a:xfrm>
                <a:off x="672" y="3499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5426" name="Group 12"/>
            <p:cNvGrpSpPr>
              <a:grpSpLocks/>
            </p:cNvGrpSpPr>
            <p:nvPr/>
          </p:nvGrpSpPr>
          <p:grpSpPr bwMode="auto">
            <a:xfrm>
              <a:off x="3168" y="1632"/>
              <a:ext cx="384" cy="485"/>
              <a:chOff x="1632" y="3355"/>
              <a:chExt cx="384" cy="485"/>
            </a:xfrm>
          </p:grpSpPr>
          <p:sp>
            <p:nvSpPr>
              <p:cNvPr id="574477" name="Line 1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428" name="Text Box 14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</p:grpSp>
      <p:grpSp>
        <p:nvGrpSpPr>
          <p:cNvPr id="574479" name="Group 15"/>
          <p:cNvGrpSpPr>
            <a:grpSpLocks/>
          </p:cNvGrpSpPr>
          <p:nvPr/>
        </p:nvGrpSpPr>
        <p:grpSpPr bwMode="auto">
          <a:xfrm>
            <a:off x="1295400" y="4572000"/>
            <a:ext cx="2667000" cy="2027238"/>
            <a:chOff x="432" y="2899"/>
            <a:chExt cx="1680" cy="1277"/>
          </a:xfrm>
        </p:grpSpPr>
        <p:sp>
          <p:nvSpPr>
            <p:cNvPr id="15411" name="Text Box 16"/>
            <p:cNvSpPr txBox="1">
              <a:spLocks noChangeArrowheads="1"/>
            </p:cNvSpPr>
            <p:nvPr/>
          </p:nvSpPr>
          <p:spPr bwMode="auto">
            <a:xfrm>
              <a:off x="432" y="2899"/>
              <a:ext cx="16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66FFCC"/>
                  </a:solidFill>
                  <a:latin typeface="Tahoma" panose="020B0604030504040204" pitchFamily="34" charset="0"/>
                </a:rPr>
                <a:t>AT BOTTOM:</a:t>
              </a:r>
            </a:p>
          </p:txBody>
        </p:sp>
        <p:grpSp>
          <p:nvGrpSpPr>
            <p:cNvPr id="15412" name="Group 17"/>
            <p:cNvGrpSpPr>
              <a:grpSpLocks/>
            </p:cNvGrpSpPr>
            <p:nvPr/>
          </p:nvGrpSpPr>
          <p:grpSpPr bwMode="auto">
            <a:xfrm>
              <a:off x="576" y="3264"/>
              <a:ext cx="1296" cy="912"/>
              <a:chOff x="576" y="3264"/>
              <a:chExt cx="1296" cy="912"/>
            </a:xfrm>
          </p:grpSpPr>
          <p:sp>
            <p:nvSpPr>
              <p:cNvPr id="574482" name="Oval 18"/>
              <p:cNvSpPr>
                <a:spLocks noChangeArrowheads="1"/>
              </p:cNvSpPr>
              <p:nvPr/>
            </p:nvSpPr>
            <p:spPr bwMode="auto">
              <a:xfrm>
                <a:off x="1104" y="369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483" name="Line 19"/>
              <p:cNvSpPr>
                <a:spLocks noChangeShapeType="1"/>
              </p:cNvSpPr>
              <p:nvPr/>
            </p:nvSpPr>
            <p:spPr bwMode="auto">
              <a:xfrm flipV="1">
                <a:off x="1200" y="331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415" name="Text Box 20"/>
              <p:cNvSpPr txBox="1">
                <a:spLocks noChangeArrowheads="1"/>
              </p:cNvSpPr>
              <p:nvPr/>
            </p:nvSpPr>
            <p:spPr bwMode="auto">
              <a:xfrm>
                <a:off x="672" y="3264"/>
                <a:ext cx="3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n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74485" name="Line 21"/>
              <p:cNvSpPr>
                <a:spLocks noChangeShapeType="1"/>
              </p:cNvSpPr>
              <p:nvPr/>
            </p:nvSpPr>
            <p:spPr bwMode="auto">
              <a:xfrm>
                <a:off x="1200" y="38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417" name="Text Box 22"/>
              <p:cNvSpPr txBox="1">
                <a:spLocks noChangeArrowheads="1"/>
              </p:cNvSpPr>
              <p:nvPr/>
            </p:nvSpPr>
            <p:spPr bwMode="auto">
              <a:xfrm>
                <a:off x="576" y="3792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5418" name="Group 23"/>
              <p:cNvGrpSpPr>
                <a:grpSpLocks/>
              </p:cNvGrpSpPr>
              <p:nvPr/>
            </p:nvGrpSpPr>
            <p:grpSpPr bwMode="auto">
              <a:xfrm>
                <a:off x="1488" y="3456"/>
                <a:ext cx="384" cy="480"/>
                <a:chOff x="1632" y="3360"/>
                <a:chExt cx="384" cy="480"/>
              </a:xfrm>
            </p:grpSpPr>
            <p:sp>
              <p:nvSpPr>
                <p:cNvPr id="57448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632" y="3360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420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632" y="3408"/>
                  <a:ext cx="384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latin typeface="Tahoma" panose="020B0604030504040204" pitchFamily="34" charset="0"/>
                    </a:rPr>
                    <a:t>+</a:t>
                  </a:r>
                </a:p>
              </p:txBody>
            </p:sp>
          </p:grpSp>
        </p:grpSp>
      </p:grpSp>
      <p:grpSp>
        <p:nvGrpSpPr>
          <p:cNvPr id="574562" name="Group 98"/>
          <p:cNvGrpSpPr>
            <a:grpSpLocks/>
          </p:cNvGrpSpPr>
          <p:nvPr/>
        </p:nvGrpSpPr>
        <p:grpSpPr bwMode="auto">
          <a:xfrm>
            <a:off x="5791200" y="1219200"/>
            <a:ext cx="3048000" cy="1235075"/>
            <a:chOff x="3648" y="768"/>
            <a:chExt cx="1920" cy="778"/>
          </a:xfrm>
        </p:grpSpPr>
        <p:sp>
          <p:nvSpPr>
            <p:cNvPr id="15407" name="Text Box 28"/>
            <p:cNvSpPr txBox="1">
              <a:spLocks noChangeArrowheads="1"/>
            </p:cNvSpPr>
            <p:nvPr/>
          </p:nvSpPr>
          <p:spPr bwMode="auto">
            <a:xfrm>
              <a:off x="3648" y="912"/>
              <a:ext cx="19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mg</a:t>
              </a:r>
              <a:r>
                <a:rPr kumimoji="0" lang="en-US" altLang="en-US" sz="4000" i="1">
                  <a:latin typeface="Tahoma" panose="020B0604030504040204" pitchFamily="34" charset="0"/>
                </a:rPr>
                <a:t> - n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= </a:t>
              </a:r>
            </a:p>
          </p:txBody>
        </p:sp>
        <p:sp>
          <p:nvSpPr>
            <p:cNvPr id="15408" name="Text Box 29"/>
            <p:cNvSpPr txBox="1">
              <a:spLocks noChangeArrowheads="1"/>
            </p:cNvSpPr>
            <p:nvPr/>
          </p:nvSpPr>
          <p:spPr bwMode="auto">
            <a:xfrm>
              <a:off x="4800" y="96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5409" name="Text Box 30"/>
            <p:cNvSpPr txBox="1">
              <a:spLocks noChangeArrowheads="1"/>
            </p:cNvSpPr>
            <p:nvPr/>
          </p:nvSpPr>
          <p:spPr bwMode="auto">
            <a:xfrm>
              <a:off x="4767" y="76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4495" name="Line 31"/>
            <p:cNvSpPr>
              <a:spLocks noChangeShapeType="1"/>
            </p:cNvSpPr>
            <p:nvPr/>
          </p:nvSpPr>
          <p:spPr bwMode="auto">
            <a:xfrm>
              <a:off x="4928" y="119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4565" name="Group 101"/>
          <p:cNvGrpSpPr>
            <a:grpSpLocks/>
          </p:cNvGrpSpPr>
          <p:nvPr/>
        </p:nvGrpSpPr>
        <p:grpSpPr bwMode="auto">
          <a:xfrm>
            <a:off x="4572000" y="4876800"/>
            <a:ext cx="3200400" cy="1371600"/>
            <a:chOff x="2880" y="3072"/>
            <a:chExt cx="2016" cy="864"/>
          </a:xfrm>
        </p:grpSpPr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2880" y="3072"/>
              <a:ext cx="2016" cy="864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403" name="Text Box 35"/>
            <p:cNvSpPr txBox="1">
              <a:spLocks noChangeArrowheads="1"/>
            </p:cNvSpPr>
            <p:nvPr/>
          </p:nvSpPr>
          <p:spPr bwMode="auto">
            <a:xfrm>
              <a:off x="2928" y="3264"/>
              <a:ext cx="19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000000"/>
                  </a:solidFill>
                  <a:latin typeface="Tahoma" panose="020B0604030504040204" pitchFamily="34" charset="0"/>
                </a:rPr>
                <a:t>n </a:t>
              </a:r>
              <a:r>
                <a:rPr kumimoji="0" lang="en-US" altLang="en-US" sz="3000" i="1">
                  <a:solidFill>
                    <a:srgbClr val="000000"/>
                  </a:solidFill>
                  <a:latin typeface="Tahoma" panose="020B0604030504040204" pitchFamily="34" charset="0"/>
                </a:rPr>
                <a:t>=         +  mg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5404" name="Text Box 36"/>
            <p:cNvSpPr txBox="1">
              <a:spLocks noChangeArrowheads="1"/>
            </p:cNvSpPr>
            <p:nvPr/>
          </p:nvSpPr>
          <p:spPr bwMode="auto">
            <a:xfrm>
              <a:off x="4080" y="331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5405" name="Text Box 37"/>
            <p:cNvSpPr txBox="1">
              <a:spLocks noChangeArrowheads="1"/>
            </p:cNvSpPr>
            <p:nvPr/>
          </p:nvSpPr>
          <p:spPr bwMode="auto">
            <a:xfrm>
              <a:off x="3456" y="3120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solidFill>
                    <a:srgbClr val="000000"/>
                  </a:solidFill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</p:txBody>
        </p:sp>
        <p:sp>
          <p:nvSpPr>
            <p:cNvPr id="574502" name="Line 38"/>
            <p:cNvSpPr>
              <a:spLocks noChangeShapeType="1"/>
            </p:cNvSpPr>
            <p:nvPr/>
          </p:nvSpPr>
          <p:spPr bwMode="auto">
            <a:xfrm>
              <a:off x="3600" y="3504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4556" name="Group 92"/>
          <p:cNvGrpSpPr>
            <a:grpSpLocks/>
          </p:cNvGrpSpPr>
          <p:nvPr/>
        </p:nvGrpSpPr>
        <p:grpSpPr bwMode="auto">
          <a:xfrm>
            <a:off x="762000" y="982663"/>
            <a:ext cx="2743200" cy="3200400"/>
            <a:chOff x="480" y="619"/>
            <a:chExt cx="1728" cy="2016"/>
          </a:xfrm>
        </p:grpSpPr>
        <p:sp>
          <p:nvSpPr>
            <p:cNvPr id="574506" name="Oval 42"/>
            <p:cNvSpPr>
              <a:spLocks noChangeArrowheads="1"/>
            </p:cNvSpPr>
            <p:nvPr/>
          </p:nvSpPr>
          <p:spPr bwMode="auto">
            <a:xfrm>
              <a:off x="672" y="1008"/>
              <a:ext cx="1440" cy="1440"/>
            </a:xfrm>
            <a:prstGeom prst="ellipse">
              <a:avLst/>
            </a:prstGeom>
            <a:noFill/>
            <a:ln w="38100">
              <a:solidFill>
                <a:srgbClr val="66FF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4507" name="Line 43"/>
            <p:cNvSpPr>
              <a:spLocks noChangeShapeType="1"/>
            </p:cNvSpPr>
            <p:nvPr/>
          </p:nvSpPr>
          <p:spPr bwMode="auto">
            <a:xfrm flipH="1">
              <a:off x="816" y="1003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4508" name="Line 44"/>
            <p:cNvSpPr>
              <a:spLocks noChangeShapeType="1"/>
            </p:cNvSpPr>
            <p:nvPr/>
          </p:nvSpPr>
          <p:spPr bwMode="auto">
            <a:xfrm>
              <a:off x="1344" y="1147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4509" name="Oval 45"/>
            <p:cNvSpPr>
              <a:spLocks noChangeArrowheads="1"/>
            </p:cNvSpPr>
            <p:nvPr/>
          </p:nvSpPr>
          <p:spPr bwMode="auto">
            <a:xfrm>
              <a:off x="1296" y="1680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4510" name="Line 46"/>
            <p:cNvSpPr>
              <a:spLocks noChangeShapeType="1"/>
            </p:cNvSpPr>
            <p:nvPr/>
          </p:nvSpPr>
          <p:spPr bwMode="auto">
            <a:xfrm flipV="1">
              <a:off x="1344" y="1387"/>
              <a:ext cx="576" cy="3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78" name="Text Box 47"/>
            <p:cNvSpPr txBox="1">
              <a:spLocks noChangeArrowheads="1"/>
            </p:cNvSpPr>
            <p:nvPr/>
          </p:nvSpPr>
          <p:spPr bwMode="auto">
            <a:xfrm>
              <a:off x="1536" y="1488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4512" name="Line 48"/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80" name="Text Box 49"/>
            <p:cNvSpPr txBox="1">
              <a:spLocks noChangeArrowheads="1"/>
            </p:cNvSpPr>
            <p:nvPr/>
          </p:nvSpPr>
          <p:spPr bwMode="auto">
            <a:xfrm>
              <a:off x="480" y="763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15381" name="Text Box 50"/>
            <p:cNvSpPr txBox="1">
              <a:spLocks noChangeArrowheads="1"/>
            </p:cNvSpPr>
            <p:nvPr/>
          </p:nvSpPr>
          <p:spPr bwMode="auto">
            <a:xfrm>
              <a:off x="1872" y="2107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grpSp>
          <p:nvGrpSpPr>
            <p:cNvPr id="15382" name="Group 81"/>
            <p:cNvGrpSpPr>
              <a:grpSpLocks/>
            </p:cNvGrpSpPr>
            <p:nvPr/>
          </p:nvGrpSpPr>
          <p:grpSpPr bwMode="auto">
            <a:xfrm>
              <a:off x="1104" y="619"/>
              <a:ext cx="384" cy="576"/>
              <a:chOff x="4272" y="480"/>
              <a:chExt cx="384" cy="576"/>
            </a:xfrm>
          </p:grpSpPr>
          <p:sp>
            <p:nvSpPr>
              <p:cNvPr id="574532" name="Rectangle 68"/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240" cy="96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33" name="Rectangle 69"/>
              <p:cNvSpPr>
                <a:spLocks noChangeArrowheads="1"/>
              </p:cNvSpPr>
              <p:nvPr/>
            </p:nvSpPr>
            <p:spPr bwMode="auto">
              <a:xfrm>
                <a:off x="4608" y="576"/>
                <a:ext cx="48" cy="240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34" name="Rectangle 70"/>
              <p:cNvSpPr>
                <a:spLocks noChangeArrowheads="1"/>
              </p:cNvSpPr>
              <p:nvPr/>
            </p:nvSpPr>
            <p:spPr bwMode="auto">
              <a:xfrm>
                <a:off x="4320" y="816"/>
                <a:ext cx="9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35" name="Oval 71"/>
              <p:cNvSpPr>
                <a:spLocks noChangeArrowheads="1"/>
              </p:cNvSpPr>
              <p:nvPr/>
            </p:nvSpPr>
            <p:spPr bwMode="auto">
              <a:xfrm>
                <a:off x="4272" y="1008"/>
                <a:ext cx="144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37" name="Oval 73"/>
              <p:cNvSpPr>
                <a:spLocks noChangeArrowheads="1"/>
              </p:cNvSpPr>
              <p:nvPr/>
            </p:nvSpPr>
            <p:spPr bwMode="auto">
              <a:xfrm>
                <a:off x="4464" y="576"/>
                <a:ext cx="144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39" name="Oval 75"/>
              <p:cNvSpPr>
                <a:spLocks noChangeArrowheads="1"/>
              </p:cNvSpPr>
              <p:nvPr/>
            </p:nvSpPr>
            <p:spPr bwMode="auto">
              <a:xfrm>
                <a:off x="4464" y="480"/>
                <a:ext cx="144" cy="96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42" name="Freeform 78"/>
              <p:cNvSpPr>
                <a:spLocks/>
              </p:cNvSpPr>
              <p:nvPr/>
            </p:nvSpPr>
            <p:spPr bwMode="auto">
              <a:xfrm>
                <a:off x="4307" y="726"/>
                <a:ext cx="177" cy="95"/>
              </a:xfrm>
              <a:custGeom>
                <a:avLst/>
                <a:gdLst>
                  <a:gd name="T0" fmla="*/ 177 w 177"/>
                  <a:gd name="T1" fmla="*/ 82 h 95"/>
                  <a:gd name="T2" fmla="*/ 50 w 177"/>
                  <a:gd name="T3" fmla="*/ 32 h 95"/>
                  <a:gd name="T4" fmla="*/ 0 w 177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7" h="95">
                    <a:moveTo>
                      <a:pt x="177" y="82"/>
                    </a:moveTo>
                    <a:cubicBezTo>
                      <a:pt x="149" y="0"/>
                      <a:pt x="131" y="18"/>
                      <a:pt x="50" y="32"/>
                    </a:cubicBezTo>
                    <a:cubicBezTo>
                      <a:pt x="19" y="80"/>
                      <a:pt x="36" y="59"/>
                      <a:pt x="0" y="95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43" name="Rectangle 79"/>
              <p:cNvSpPr>
                <a:spLocks noChangeArrowheads="1"/>
              </p:cNvSpPr>
              <p:nvPr/>
            </p:nvSpPr>
            <p:spPr bwMode="auto">
              <a:xfrm>
                <a:off x="4464" y="76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44" name="Rectangle 80"/>
              <p:cNvSpPr>
                <a:spLocks noChangeArrowheads="1"/>
              </p:cNvSpPr>
              <p:nvPr/>
            </p:nvSpPr>
            <p:spPr bwMode="auto">
              <a:xfrm>
                <a:off x="4368" y="768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383" name="Group 82"/>
            <p:cNvGrpSpPr>
              <a:grpSpLocks/>
            </p:cNvGrpSpPr>
            <p:nvPr/>
          </p:nvGrpSpPr>
          <p:grpSpPr bwMode="auto">
            <a:xfrm flipH="1">
              <a:off x="1200" y="2059"/>
              <a:ext cx="384" cy="576"/>
              <a:chOff x="4272" y="480"/>
              <a:chExt cx="384" cy="576"/>
            </a:xfrm>
          </p:grpSpPr>
          <p:sp>
            <p:nvSpPr>
              <p:cNvPr id="574547" name="Rectangle 83"/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240" cy="96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48" name="Rectangle 84"/>
              <p:cNvSpPr>
                <a:spLocks noChangeArrowheads="1"/>
              </p:cNvSpPr>
              <p:nvPr/>
            </p:nvSpPr>
            <p:spPr bwMode="auto">
              <a:xfrm>
                <a:off x="4608" y="576"/>
                <a:ext cx="48" cy="240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49" name="Rectangle 85"/>
              <p:cNvSpPr>
                <a:spLocks noChangeArrowheads="1"/>
              </p:cNvSpPr>
              <p:nvPr/>
            </p:nvSpPr>
            <p:spPr bwMode="auto">
              <a:xfrm>
                <a:off x="4320" y="816"/>
                <a:ext cx="9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0" name="Oval 86"/>
              <p:cNvSpPr>
                <a:spLocks noChangeArrowheads="1"/>
              </p:cNvSpPr>
              <p:nvPr/>
            </p:nvSpPr>
            <p:spPr bwMode="auto">
              <a:xfrm>
                <a:off x="4272" y="1008"/>
                <a:ext cx="144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1" name="Oval 87"/>
              <p:cNvSpPr>
                <a:spLocks noChangeArrowheads="1"/>
              </p:cNvSpPr>
              <p:nvPr/>
            </p:nvSpPr>
            <p:spPr bwMode="auto">
              <a:xfrm>
                <a:off x="4464" y="576"/>
                <a:ext cx="144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2" name="Oval 88"/>
              <p:cNvSpPr>
                <a:spLocks noChangeArrowheads="1"/>
              </p:cNvSpPr>
              <p:nvPr/>
            </p:nvSpPr>
            <p:spPr bwMode="auto">
              <a:xfrm>
                <a:off x="4464" y="480"/>
                <a:ext cx="144" cy="96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3" name="Freeform 89"/>
              <p:cNvSpPr>
                <a:spLocks/>
              </p:cNvSpPr>
              <p:nvPr/>
            </p:nvSpPr>
            <p:spPr bwMode="auto">
              <a:xfrm>
                <a:off x="4307" y="726"/>
                <a:ext cx="177" cy="95"/>
              </a:xfrm>
              <a:custGeom>
                <a:avLst/>
                <a:gdLst>
                  <a:gd name="T0" fmla="*/ 177 w 177"/>
                  <a:gd name="T1" fmla="*/ 82 h 95"/>
                  <a:gd name="T2" fmla="*/ 50 w 177"/>
                  <a:gd name="T3" fmla="*/ 32 h 95"/>
                  <a:gd name="T4" fmla="*/ 0 w 177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7" h="95">
                    <a:moveTo>
                      <a:pt x="177" y="82"/>
                    </a:moveTo>
                    <a:cubicBezTo>
                      <a:pt x="149" y="0"/>
                      <a:pt x="131" y="18"/>
                      <a:pt x="50" y="32"/>
                    </a:cubicBezTo>
                    <a:cubicBezTo>
                      <a:pt x="19" y="80"/>
                      <a:pt x="36" y="59"/>
                      <a:pt x="0" y="95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4" name="Rectangle 90"/>
              <p:cNvSpPr>
                <a:spLocks noChangeArrowheads="1"/>
              </p:cNvSpPr>
              <p:nvPr/>
            </p:nvSpPr>
            <p:spPr bwMode="auto">
              <a:xfrm>
                <a:off x="4464" y="768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4555" name="Rectangle 91"/>
              <p:cNvSpPr>
                <a:spLocks noChangeArrowheads="1"/>
              </p:cNvSpPr>
              <p:nvPr/>
            </p:nvSpPr>
            <p:spPr bwMode="auto">
              <a:xfrm>
                <a:off x="4368" y="768"/>
                <a:ext cx="48" cy="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74564" name="Group 100"/>
          <p:cNvGrpSpPr>
            <a:grpSpLocks/>
          </p:cNvGrpSpPr>
          <p:nvPr/>
        </p:nvGrpSpPr>
        <p:grpSpPr bwMode="auto">
          <a:xfrm>
            <a:off x="5943600" y="2667000"/>
            <a:ext cx="3048000" cy="1447800"/>
            <a:chOff x="3744" y="1680"/>
            <a:chExt cx="1920" cy="912"/>
          </a:xfrm>
        </p:grpSpPr>
        <p:sp>
          <p:nvSpPr>
            <p:cNvPr id="574496" name="Rectangle 32"/>
            <p:cNvSpPr>
              <a:spLocks noChangeArrowheads="1"/>
            </p:cNvSpPr>
            <p:nvPr/>
          </p:nvSpPr>
          <p:spPr bwMode="auto">
            <a:xfrm>
              <a:off x="3744" y="1680"/>
              <a:ext cx="1920" cy="912"/>
            </a:xfrm>
            <a:prstGeom prst="rect">
              <a:avLst/>
            </a:prstGeom>
            <a:solidFill>
              <a:srgbClr val="CCFFCC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70" name="Text Box 93"/>
            <p:cNvSpPr txBox="1">
              <a:spLocks noChangeArrowheads="1"/>
            </p:cNvSpPr>
            <p:nvPr/>
          </p:nvSpPr>
          <p:spPr bwMode="auto">
            <a:xfrm>
              <a:off x="3792" y="1872"/>
              <a:ext cx="182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000000"/>
                  </a:solidFill>
                  <a:latin typeface="Tahoma" panose="020B0604030504040204" pitchFamily="34" charset="0"/>
                </a:rPr>
                <a:t>n</a:t>
              </a:r>
              <a:r>
                <a:rPr kumimoji="0" lang="en-US" altLang="en-US" sz="3000" i="1">
                  <a:solidFill>
                    <a:srgbClr val="000000"/>
                  </a:solidFill>
                  <a:latin typeface="Tahoma" panose="020B0604030504040204" pitchFamily="34" charset="0"/>
                </a:rPr>
                <a:t> = mg</a:t>
              </a:r>
              <a:r>
                <a:rPr kumimoji="0" lang="en-US" altLang="en-US" sz="4000" i="1">
                  <a:solidFill>
                    <a:srgbClr val="000000"/>
                  </a:solidFill>
                  <a:latin typeface="Tahoma" panose="020B0604030504040204" pitchFamily="34" charset="0"/>
                </a:rPr>
                <a:t> -</a:t>
              </a:r>
              <a:r>
                <a:rPr kumimoji="0" lang="en-US" altLang="en-US" sz="4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5371" name="Text Box 94"/>
            <p:cNvSpPr txBox="1">
              <a:spLocks noChangeArrowheads="1"/>
            </p:cNvSpPr>
            <p:nvPr/>
          </p:nvSpPr>
          <p:spPr bwMode="auto">
            <a:xfrm>
              <a:off x="4896" y="172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solidFill>
                    <a:srgbClr val="000000"/>
                  </a:solidFill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</p:txBody>
        </p:sp>
        <p:sp>
          <p:nvSpPr>
            <p:cNvPr id="574559" name="Line 95"/>
            <p:cNvSpPr>
              <a:spLocks noChangeShapeType="1"/>
            </p:cNvSpPr>
            <p:nvPr/>
          </p:nvSpPr>
          <p:spPr bwMode="auto">
            <a:xfrm>
              <a:off x="5040" y="2112"/>
              <a:ext cx="38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4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4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4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4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4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4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57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7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4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4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74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4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4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14400"/>
            <a:ext cx="5486400" cy="1447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latin typeface="+mn-lt"/>
              </a:rPr>
              <a:t>Example: What is the apparent weight of a </a:t>
            </a:r>
            <a:r>
              <a:rPr lang="en-US" altLang="en-US" sz="3200" dirty="0">
                <a:solidFill>
                  <a:srgbClr val="FFFF00"/>
                </a:solidFill>
                <a:latin typeface="+mn-lt"/>
              </a:rPr>
              <a:t>60-kg</a:t>
            </a:r>
            <a:r>
              <a:rPr lang="en-US" altLang="en-US" sz="3200" dirty="0">
                <a:latin typeface="+mn-lt"/>
              </a:rPr>
              <a:t> person as she moves through the highest point when </a:t>
            </a:r>
            <a:r>
              <a:rPr lang="en-US" altLang="en-US" sz="3200" i="1" dirty="0">
                <a:solidFill>
                  <a:srgbClr val="FFFF00"/>
                </a:solidFill>
                <a:latin typeface="+mn-lt"/>
              </a:rPr>
              <a:t>r</a:t>
            </a:r>
            <a:r>
              <a:rPr lang="en-US" altLang="en-US" sz="3200" dirty="0">
                <a:solidFill>
                  <a:srgbClr val="FFFF00"/>
                </a:solidFill>
                <a:latin typeface="+mn-lt"/>
              </a:rPr>
              <a:t> = 45 m</a:t>
            </a:r>
            <a:r>
              <a:rPr lang="en-US" altLang="en-US" sz="3200" dirty="0">
                <a:latin typeface="+mn-lt"/>
              </a:rPr>
              <a:t> and the speed at that point is 6 m/s?  </a:t>
            </a:r>
            <a:endParaRPr lang="en-US" altLang="en-US" dirty="0">
              <a:latin typeface="+mn-lt"/>
            </a:endParaRPr>
          </a:p>
        </p:txBody>
      </p:sp>
      <p:grpSp>
        <p:nvGrpSpPr>
          <p:cNvPr id="596095" name="Group 127"/>
          <p:cNvGrpSpPr>
            <a:grpSpLocks/>
          </p:cNvGrpSpPr>
          <p:nvPr/>
        </p:nvGrpSpPr>
        <p:grpSpPr bwMode="auto">
          <a:xfrm>
            <a:off x="6064250" y="263525"/>
            <a:ext cx="2895600" cy="3513138"/>
            <a:chOff x="3744" y="283"/>
            <a:chExt cx="1824" cy="2213"/>
          </a:xfrm>
        </p:grpSpPr>
        <p:sp>
          <p:nvSpPr>
            <p:cNvPr id="596070" name="Rectangle 102"/>
            <p:cNvSpPr>
              <a:spLocks noChangeArrowheads="1"/>
            </p:cNvSpPr>
            <p:nvPr/>
          </p:nvSpPr>
          <p:spPr bwMode="auto">
            <a:xfrm>
              <a:off x="3744" y="288"/>
              <a:ext cx="1824" cy="2208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Line 64"/>
            <p:cNvSpPr>
              <a:spLocks noChangeShapeType="1"/>
            </p:cNvSpPr>
            <p:nvPr/>
          </p:nvSpPr>
          <p:spPr bwMode="auto">
            <a:xfrm flipH="1" flipV="1">
              <a:off x="4583" y="427"/>
              <a:ext cx="0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02" name="Text Box 65"/>
            <p:cNvSpPr txBox="1">
              <a:spLocks noChangeArrowheads="1"/>
            </p:cNvSpPr>
            <p:nvPr/>
          </p:nvSpPr>
          <p:spPr bwMode="auto">
            <a:xfrm>
              <a:off x="4074" y="283"/>
              <a:ext cx="32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solidFill>
                    <a:srgbClr val="FFFF00"/>
                  </a:solidFill>
                  <a:latin typeface="Tahoma" panose="020B0604030504040204" pitchFamily="34" charset="0"/>
                </a:rPr>
                <a:t>n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grpSp>
          <p:nvGrpSpPr>
            <p:cNvPr id="16403" name="Group 66"/>
            <p:cNvGrpSpPr>
              <a:grpSpLocks/>
            </p:cNvGrpSpPr>
            <p:nvPr/>
          </p:nvGrpSpPr>
          <p:grpSpPr bwMode="auto">
            <a:xfrm>
              <a:off x="4028" y="1051"/>
              <a:ext cx="555" cy="389"/>
              <a:chOff x="672" y="3456"/>
              <a:chExt cx="576" cy="389"/>
            </a:xfrm>
          </p:grpSpPr>
          <p:sp>
            <p:nvSpPr>
              <p:cNvPr id="596035" name="Line 67"/>
              <p:cNvSpPr>
                <a:spLocks noChangeShapeType="1"/>
              </p:cNvSpPr>
              <p:nvPr/>
            </p:nvSpPr>
            <p:spPr bwMode="auto">
              <a:xfrm>
                <a:off x="1248" y="345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438" name="Text Box 68"/>
              <p:cNvSpPr txBox="1">
                <a:spLocks noChangeArrowheads="1"/>
              </p:cNvSpPr>
              <p:nvPr/>
            </p:nvSpPr>
            <p:spPr bwMode="auto">
              <a:xfrm>
                <a:off x="672" y="3499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6404" name="Group 69"/>
            <p:cNvGrpSpPr>
              <a:grpSpLocks/>
            </p:cNvGrpSpPr>
            <p:nvPr/>
          </p:nvGrpSpPr>
          <p:grpSpPr bwMode="auto">
            <a:xfrm>
              <a:off x="4814" y="667"/>
              <a:ext cx="370" cy="485"/>
              <a:chOff x="1632" y="3355"/>
              <a:chExt cx="384" cy="485"/>
            </a:xfrm>
          </p:grpSpPr>
          <p:sp>
            <p:nvSpPr>
              <p:cNvPr id="596038" name="Line 70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436" name="Text Box 71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grpSp>
          <p:nvGrpSpPr>
            <p:cNvPr id="16405" name="Group 72"/>
            <p:cNvGrpSpPr>
              <a:grpSpLocks/>
            </p:cNvGrpSpPr>
            <p:nvPr/>
          </p:nvGrpSpPr>
          <p:grpSpPr bwMode="auto">
            <a:xfrm>
              <a:off x="3840" y="672"/>
              <a:ext cx="1488" cy="1584"/>
              <a:chOff x="480" y="619"/>
              <a:chExt cx="1728" cy="2016"/>
            </a:xfrm>
          </p:grpSpPr>
          <p:sp>
            <p:nvSpPr>
              <p:cNvPr id="596041" name="Oval 73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1440" cy="1438"/>
              </a:xfrm>
              <a:prstGeom prst="ellipse">
                <a:avLst/>
              </a:prstGeom>
              <a:noFill/>
              <a:ln w="38100">
                <a:solidFill>
                  <a:srgbClr val="66FF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6042" name="Line 74"/>
              <p:cNvSpPr>
                <a:spLocks noChangeShapeType="1"/>
              </p:cNvSpPr>
              <p:nvPr/>
            </p:nvSpPr>
            <p:spPr bwMode="auto">
              <a:xfrm flipH="1">
                <a:off x="816" y="1003"/>
                <a:ext cx="482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6043" name="Line 75"/>
              <p:cNvSpPr>
                <a:spLocks noChangeShapeType="1"/>
              </p:cNvSpPr>
              <p:nvPr/>
            </p:nvSpPr>
            <p:spPr bwMode="auto">
              <a:xfrm>
                <a:off x="1344" y="1147"/>
                <a:ext cx="0" cy="11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6044" name="Oval 76"/>
              <p:cNvSpPr>
                <a:spLocks noChangeArrowheads="1"/>
              </p:cNvSpPr>
              <p:nvPr/>
            </p:nvSpPr>
            <p:spPr bwMode="auto">
              <a:xfrm>
                <a:off x="1296" y="1680"/>
                <a:ext cx="94" cy="94"/>
              </a:xfrm>
              <a:prstGeom prst="ellipse">
                <a:avLst/>
              </a:prstGeom>
              <a:solidFill>
                <a:srgbClr val="66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6045" name="Line 77"/>
              <p:cNvSpPr>
                <a:spLocks noChangeShapeType="1"/>
              </p:cNvSpPr>
              <p:nvPr/>
            </p:nvSpPr>
            <p:spPr bwMode="auto">
              <a:xfrm flipV="1">
                <a:off x="1344" y="1386"/>
                <a:ext cx="576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411" name="Text Box 78"/>
              <p:cNvSpPr txBox="1">
                <a:spLocks noChangeArrowheads="1"/>
              </p:cNvSpPr>
              <p:nvPr/>
            </p:nvSpPr>
            <p:spPr bwMode="auto">
              <a:xfrm>
                <a:off x="1536" y="1441"/>
                <a:ext cx="336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596047" name="Line 79"/>
              <p:cNvSpPr>
                <a:spLocks noChangeShapeType="1"/>
              </p:cNvSpPr>
              <p:nvPr/>
            </p:nvSpPr>
            <p:spPr bwMode="auto">
              <a:xfrm>
                <a:off x="1392" y="2448"/>
                <a:ext cx="482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413" name="Text Box 80"/>
              <p:cNvSpPr txBox="1">
                <a:spLocks noChangeArrowheads="1"/>
              </p:cNvSpPr>
              <p:nvPr/>
            </p:nvSpPr>
            <p:spPr bwMode="auto">
              <a:xfrm>
                <a:off x="480" y="716"/>
                <a:ext cx="336" cy="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16414" name="Text Box 81"/>
              <p:cNvSpPr txBox="1">
                <a:spLocks noChangeArrowheads="1"/>
              </p:cNvSpPr>
              <p:nvPr/>
            </p:nvSpPr>
            <p:spPr bwMode="auto">
              <a:xfrm>
                <a:off x="1872" y="2060"/>
                <a:ext cx="336" cy="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grpSp>
            <p:nvGrpSpPr>
              <p:cNvPr id="16415" name="Group 82"/>
              <p:cNvGrpSpPr>
                <a:grpSpLocks/>
              </p:cNvGrpSpPr>
              <p:nvPr/>
            </p:nvGrpSpPr>
            <p:grpSpPr bwMode="auto">
              <a:xfrm>
                <a:off x="1104" y="619"/>
                <a:ext cx="384" cy="576"/>
                <a:chOff x="4272" y="480"/>
                <a:chExt cx="384" cy="576"/>
              </a:xfrm>
            </p:grpSpPr>
            <p:sp>
              <p:nvSpPr>
                <p:cNvPr id="596051" name="Rectangle 83"/>
                <p:cNvSpPr>
                  <a:spLocks noChangeArrowheads="1"/>
                </p:cNvSpPr>
                <p:nvPr/>
              </p:nvSpPr>
              <p:spPr bwMode="auto">
                <a:xfrm>
                  <a:off x="4416" y="816"/>
                  <a:ext cx="240" cy="98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2" name="Rectangle 84"/>
                <p:cNvSpPr>
                  <a:spLocks noChangeArrowheads="1"/>
                </p:cNvSpPr>
                <p:nvPr/>
              </p:nvSpPr>
              <p:spPr bwMode="auto">
                <a:xfrm>
                  <a:off x="4608" y="577"/>
                  <a:ext cx="48" cy="239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3" name="Rectangle 85"/>
                <p:cNvSpPr>
                  <a:spLocks noChangeArrowheads="1"/>
                </p:cNvSpPr>
                <p:nvPr/>
              </p:nvSpPr>
              <p:spPr bwMode="auto">
                <a:xfrm>
                  <a:off x="4319" y="816"/>
                  <a:ext cx="94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4" name="Oval 86"/>
                <p:cNvSpPr>
                  <a:spLocks noChangeArrowheads="1"/>
                </p:cNvSpPr>
                <p:nvPr/>
              </p:nvSpPr>
              <p:spPr bwMode="auto">
                <a:xfrm>
                  <a:off x="4272" y="1008"/>
                  <a:ext cx="144" cy="4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5" name="Oval 87"/>
                <p:cNvSpPr>
                  <a:spLocks noChangeArrowheads="1"/>
                </p:cNvSpPr>
                <p:nvPr/>
              </p:nvSpPr>
              <p:spPr bwMode="auto">
                <a:xfrm>
                  <a:off x="4464" y="577"/>
                  <a:ext cx="144" cy="239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6" name="Oval 88"/>
                <p:cNvSpPr>
                  <a:spLocks noChangeArrowheads="1"/>
                </p:cNvSpPr>
                <p:nvPr/>
              </p:nvSpPr>
              <p:spPr bwMode="auto">
                <a:xfrm>
                  <a:off x="4464" y="480"/>
                  <a:ext cx="144" cy="97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7" name="Freeform 89"/>
                <p:cNvSpPr>
                  <a:spLocks/>
                </p:cNvSpPr>
                <p:nvPr/>
              </p:nvSpPr>
              <p:spPr bwMode="auto">
                <a:xfrm>
                  <a:off x="4304" y="726"/>
                  <a:ext cx="180" cy="95"/>
                </a:xfrm>
                <a:custGeom>
                  <a:avLst/>
                  <a:gdLst>
                    <a:gd name="T0" fmla="*/ 177 w 177"/>
                    <a:gd name="T1" fmla="*/ 82 h 95"/>
                    <a:gd name="T2" fmla="*/ 50 w 177"/>
                    <a:gd name="T3" fmla="*/ 32 h 95"/>
                    <a:gd name="T4" fmla="*/ 0 w 177"/>
                    <a:gd name="T5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7" h="95">
                      <a:moveTo>
                        <a:pt x="177" y="82"/>
                      </a:moveTo>
                      <a:cubicBezTo>
                        <a:pt x="149" y="0"/>
                        <a:pt x="131" y="18"/>
                        <a:pt x="50" y="32"/>
                      </a:cubicBezTo>
                      <a:cubicBezTo>
                        <a:pt x="19" y="80"/>
                        <a:pt x="36" y="59"/>
                        <a:pt x="0" y="95"/>
                      </a:cubicBezTo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8" name="Rectangle 90"/>
                <p:cNvSpPr>
                  <a:spLocks noChangeArrowheads="1"/>
                </p:cNvSpPr>
                <p:nvPr/>
              </p:nvSpPr>
              <p:spPr bwMode="auto">
                <a:xfrm>
                  <a:off x="4464" y="769"/>
                  <a:ext cx="48" cy="4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59" name="Rectangle 91"/>
                <p:cNvSpPr>
                  <a:spLocks noChangeArrowheads="1"/>
                </p:cNvSpPr>
                <p:nvPr/>
              </p:nvSpPr>
              <p:spPr bwMode="auto">
                <a:xfrm>
                  <a:off x="4368" y="769"/>
                  <a:ext cx="48" cy="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416" name="Group 92"/>
              <p:cNvGrpSpPr>
                <a:grpSpLocks/>
              </p:cNvGrpSpPr>
              <p:nvPr/>
            </p:nvGrpSpPr>
            <p:grpSpPr bwMode="auto">
              <a:xfrm flipH="1">
                <a:off x="1200" y="2059"/>
                <a:ext cx="384" cy="576"/>
                <a:chOff x="4272" y="480"/>
                <a:chExt cx="384" cy="576"/>
              </a:xfrm>
            </p:grpSpPr>
            <p:sp>
              <p:nvSpPr>
                <p:cNvPr id="596061" name="Rectangle 93"/>
                <p:cNvSpPr>
                  <a:spLocks noChangeArrowheads="1"/>
                </p:cNvSpPr>
                <p:nvPr/>
              </p:nvSpPr>
              <p:spPr bwMode="auto">
                <a:xfrm>
                  <a:off x="4416" y="814"/>
                  <a:ext cx="240" cy="98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2" name="Rectangle 94"/>
                <p:cNvSpPr>
                  <a:spLocks noChangeArrowheads="1"/>
                </p:cNvSpPr>
                <p:nvPr/>
              </p:nvSpPr>
              <p:spPr bwMode="auto">
                <a:xfrm>
                  <a:off x="4608" y="576"/>
                  <a:ext cx="48" cy="238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3" name="Rectangle 95"/>
                <p:cNvSpPr>
                  <a:spLocks noChangeArrowheads="1"/>
                </p:cNvSpPr>
                <p:nvPr/>
              </p:nvSpPr>
              <p:spPr bwMode="auto">
                <a:xfrm>
                  <a:off x="4319" y="814"/>
                  <a:ext cx="94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4" name="Oval 96"/>
                <p:cNvSpPr>
                  <a:spLocks noChangeArrowheads="1"/>
                </p:cNvSpPr>
                <p:nvPr/>
              </p:nvSpPr>
              <p:spPr bwMode="auto">
                <a:xfrm>
                  <a:off x="4272" y="1008"/>
                  <a:ext cx="144" cy="4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5" name="Oval 97"/>
                <p:cNvSpPr>
                  <a:spLocks noChangeArrowheads="1"/>
                </p:cNvSpPr>
                <p:nvPr/>
              </p:nvSpPr>
              <p:spPr bwMode="auto">
                <a:xfrm>
                  <a:off x="4463" y="576"/>
                  <a:ext cx="145" cy="23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6" name="Oval 98"/>
                <p:cNvSpPr>
                  <a:spLocks noChangeArrowheads="1"/>
                </p:cNvSpPr>
                <p:nvPr/>
              </p:nvSpPr>
              <p:spPr bwMode="auto">
                <a:xfrm>
                  <a:off x="4463" y="477"/>
                  <a:ext cx="145" cy="99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7" name="Freeform 99"/>
                <p:cNvSpPr>
                  <a:spLocks/>
                </p:cNvSpPr>
                <p:nvPr/>
              </p:nvSpPr>
              <p:spPr bwMode="auto">
                <a:xfrm>
                  <a:off x="4304" y="725"/>
                  <a:ext cx="180" cy="94"/>
                </a:xfrm>
                <a:custGeom>
                  <a:avLst/>
                  <a:gdLst>
                    <a:gd name="T0" fmla="*/ 177 w 177"/>
                    <a:gd name="T1" fmla="*/ 82 h 95"/>
                    <a:gd name="T2" fmla="*/ 50 w 177"/>
                    <a:gd name="T3" fmla="*/ 32 h 95"/>
                    <a:gd name="T4" fmla="*/ 0 w 177"/>
                    <a:gd name="T5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7" h="95">
                      <a:moveTo>
                        <a:pt x="177" y="82"/>
                      </a:moveTo>
                      <a:cubicBezTo>
                        <a:pt x="149" y="0"/>
                        <a:pt x="131" y="18"/>
                        <a:pt x="50" y="32"/>
                      </a:cubicBezTo>
                      <a:cubicBezTo>
                        <a:pt x="19" y="80"/>
                        <a:pt x="36" y="59"/>
                        <a:pt x="0" y="95"/>
                      </a:cubicBezTo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8" name="Rectangle 100"/>
                <p:cNvSpPr>
                  <a:spLocks noChangeArrowheads="1"/>
                </p:cNvSpPr>
                <p:nvPr/>
              </p:nvSpPr>
              <p:spPr bwMode="auto">
                <a:xfrm>
                  <a:off x="4463" y="768"/>
                  <a:ext cx="49" cy="4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6069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768"/>
                  <a:ext cx="48" cy="9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96072" name="Group 104"/>
          <p:cNvGrpSpPr>
            <a:grpSpLocks/>
          </p:cNvGrpSpPr>
          <p:nvPr/>
        </p:nvGrpSpPr>
        <p:grpSpPr bwMode="auto">
          <a:xfrm>
            <a:off x="1447800" y="4038600"/>
            <a:ext cx="3048000" cy="1235075"/>
            <a:chOff x="3648" y="768"/>
            <a:chExt cx="1920" cy="778"/>
          </a:xfrm>
        </p:grpSpPr>
        <p:sp>
          <p:nvSpPr>
            <p:cNvPr id="16396" name="Text Box 105"/>
            <p:cNvSpPr txBox="1">
              <a:spLocks noChangeArrowheads="1"/>
            </p:cNvSpPr>
            <p:nvPr/>
          </p:nvSpPr>
          <p:spPr bwMode="auto">
            <a:xfrm>
              <a:off x="3648" y="912"/>
              <a:ext cx="19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mg</a:t>
              </a:r>
              <a:r>
                <a:rPr kumimoji="0" lang="en-US" altLang="en-US" sz="4000" i="1">
                  <a:latin typeface="Tahoma" panose="020B0604030504040204" pitchFamily="34" charset="0"/>
                </a:rPr>
                <a:t> - n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= </a:t>
              </a:r>
            </a:p>
          </p:txBody>
        </p:sp>
        <p:sp>
          <p:nvSpPr>
            <p:cNvPr id="16397" name="Text Box 106"/>
            <p:cNvSpPr txBox="1">
              <a:spLocks noChangeArrowheads="1"/>
            </p:cNvSpPr>
            <p:nvPr/>
          </p:nvSpPr>
          <p:spPr bwMode="auto">
            <a:xfrm>
              <a:off x="4800" y="96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16398" name="Text Box 107"/>
            <p:cNvSpPr txBox="1">
              <a:spLocks noChangeArrowheads="1"/>
            </p:cNvSpPr>
            <p:nvPr/>
          </p:nvSpPr>
          <p:spPr bwMode="auto">
            <a:xfrm>
              <a:off x="4767" y="76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6076" name="Line 108"/>
            <p:cNvSpPr>
              <a:spLocks noChangeShapeType="1"/>
            </p:cNvSpPr>
            <p:nvPr/>
          </p:nvSpPr>
          <p:spPr bwMode="auto">
            <a:xfrm>
              <a:off x="4928" y="119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96083" name="Group 115"/>
          <p:cNvGrpSpPr>
            <a:grpSpLocks/>
          </p:cNvGrpSpPr>
          <p:nvPr/>
        </p:nvGrpSpPr>
        <p:grpSpPr bwMode="auto">
          <a:xfrm>
            <a:off x="5410200" y="4038600"/>
            <a:ext cx="2895600" cy="1235075"/>
            <a:chOff x="576" y="3312"/>
            <a:chExt cx="1824" cy="778"/>
          </a:xfrm>
        </p:grpSpPr>
        <p:sp>
          <p:nvSpPr>
            <p:cNvPr id="16393" name="Text Box 111"/>
            <p:cNvSpPr txBox="1">
              <a:spLocks noChangeArrowheads="1"/>
            </p:cNvSpPr>
            <p:nvPr/>
          </p:nvSpPr>
          <p:spPr bwMode="auto">
            <a:xfrm>
              <a:off x="576" y="3456"/>
              <a:ext cx="182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4000" i="1">
                  <a:latin typeface="Tahoma" panose="020B0604030504040204" pitchFamily="34" charset="0"/>
                </a:rPr>
                <a:t>n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= mg</a:t>
              </a:r>
              <a:r>
                <a:rPr kumimoji="0" lang="en-US" altLang="en-US" sz="4000" i="1">
                  <a:latin typeface="Tahoma" panose="020B0604030504040204" pitchFamily="34" charset="0"/>
                </a:rPr>
                <a:t> - </a:t>
              </a:r>
            </a:p>
          </p:txBody>
        </p:sp>
        <p:sp>
          <p:nvSpPr>
            <p:cNvPr id="16394" name="Text Box 112"/>
            <p:cNvSpPr txBox="1">
              <a:spLocks noChangeArrowheads="1"/>
            </p:cNvSpPr>
            <p:nvPr/>
          </p:nvSpPr>
          <p:spPr bwMode="auto">
            <a:xfrm>
              <a:off x="1680" y="3312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6081" name="Line 113"/>
            <p:cNvSpPr>
              <a:spLocks noChangeShapeType="1"/>
            </p:cNvSpPr>
            <p:nvPr/>
          </p:nvSpPr>
          <p:spPr bwMode="auto">
            <a:xfrm>
              <a:off x="1824" y="3696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82" name="Text Box 114"/>
          <p:cNvSpPr txBox="1">
            <a:spLocks noChangeArrowheads="1"/>
          </p:cNvSpPr>
          <p:nvPr/>
        </p:nvSpPr>
        <p:spPr bwMode="auto">
          <a:xfrm>
            <a:off x="685800" y="3048000"/>
            <a:ext cx="5029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Apparent weight will be the normal force at the top:</a:t>
            </a:r>
          </a:p>
        </p:txBody>
      </p:sp>
      <p:graphicFrame>
        <p:nvGraphicFramePr>
          <p:cNvPr id="596092" name="Object 124"/>
          <p:cNvGraphicFramePr>
            <a:graphicFrameLocks noChangeAspect="1"/>
          </p:cNvGraphicFramePr>
          <p:nvPr/>
        </p:nvGraphicFramePr>
        <p:xfrm>
          <a:off x="531813" y="5387975"/>
          <a:ext cx="5795962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36800" imgH="419100" progId="Equation.DSMT4">
                  <p:embed/>
                </p:oleObj>
              </mc:Choice>
              <mc:Fallback>
                <p:oleObj name="Equation" r:id="rId2" imgW="2336800" imgH="419100" progId="Equation.DSMT4">
                  <p:embed/>
                  <p:pic>
                    <p:nvPicPr>
                      <p:cNvPr id="596092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387975"/>
                        <a:ext cx="5795962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6094" name="Text Box 126"/>
          <p:cNvSpPr txBox="1">
            <a:spLocks noChangeArrowheads="1"/>
          </p:cNvSpPr>
          <p:nvPr/>
        </p:nvSpPr>
        <p:spPr bwMode="auto">
          <a:xfrm>
            <a:off x="6553200" y="5486400"/>
            <a:ext cx="2209800" cy="862013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48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000">
                <a:solidFill>
                  <a:srgbClr val="000000"/>
                </a:solidFill>
                <a:latin typeface="Tahoma" panose="020B0604030504040204" pitchFamily="34" charset="0"/>
              </a:rPr>
              <a:t>= 540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95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6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6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6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6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6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6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9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0" grpId="0" build="p" autoUpdateAnimBg="0" advAuto="0"/>
      <p:bldP spid="596082" grpId="0" autoUpdateAnimBg="0"/>
      <p:bldP spid="59609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70" name="Rectangle 10"/>
          <p:cNvSpPr>
            <a:spLocks noGrp="1" noChangeArrowheads="1"/>
          </p:cNvSpPr>
          <p:nvPr/>
        </p:nvSpPr>
        <p:spPr bwMode="auto">
          <a:xfrm>
            <a:off x="9144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kumimoji="0" lang="en-US" altLang="en-US" sz="42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Summary: Motion in Circle</a:t>
            </a:r>
          </a:p>
        </p:txBody>
      </p:sp>
      <p:grpSp>
        <p:nvGrpSpPr>
          <p:cNvPr id="578623" name="Group 63"/>
          <p:cNvGrpSpPr>
            <a:grpSpLocks/>
          </p:cNvGrpSpPr>
          <p:nvPr/>
        </p:nvGrpSpPr>
        <p:grpSpPr bwMode="auto">
          <a:xfrm>
            <a:off x="762000" y="1524000"/>
            <a:ext cx="8153400" cy="5075238"/>
            <a:chOff x="480" y="960"/>
            <a:chExt cx="5136" cy="3197"/>
          </a:xfrm>
        </p:grpSpPr>
        <p:grpSp>
          <p:nvGrpSpPr>
            <p:cNvPr id="18436" name="Group 62"/>
            <p:cNvGrpSpPr>
              <a:grpSpLocks/>
            </p:cNvGrpSpPr>
            <p:nvPr/>
          </p:nvGrpSpPr>
          <p:grpSpPr bwMode="auto">
            <a:xfrm>
              <a:off x="480" y="960"/>
              <a:ext cx="5136" cy="1791"/>
              <a:chOff x="480" y="960"/>
              <a:chExt cx="5136" cy="1791"/>
            </a:xfrm>
          </p:grpSpPr>
          <p:sp>
            <p:nvSpPr>
              <p:cNvPr id="18458" name="Text Box 23"/>
              <p:cNvSpPr txBox="1">
                <a:spLocks noChangeArrowheads="1"/>
              </p:cNvSpPr>
              <p:nvPr/>
            </p:nvSpPr>
            <p:spPr bwMode="auto">
              <a:xfrm>
                <a:off x="1824" y="2405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578572" name="Oval 12"/>
              <p:cNvSpPr>
                <a:spLocks noChangeArrowheads="1"/>
              </p:cNvSpPr>
              <p:nvPr/>
            </p:nvSpPr>
            <p:spPr bwMode="auto">
              <a:xfrm>
                <a:off x="672" y="1205"/>
                <a:ext cx="1440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3" name="Oval 13"/>
              <p:cNvSpPr>
                <a:spLocks noChangeArrowheads="1"/>
              </p:cNvSpPr>
              <p:nvPr/>
            </p:nvSpPr>
            <p:spPr bwMode="auto">
              <a:xfrm>
                <a:off x="1920" y="1397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4" name="Oval 14"/>
              <p:cNvSpPr>
                <a:spLocks noChangeArrowheads="1"/>
              </p:cNvSpPr>
              <p:nvPr/>
            </p:nvSpPr>
            <p:spPr bwMode="auto">
              <a:xfrm>
                <a:off x="1248" y="110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6" name="Line 16"/>
              <p:cNvSpPr>
                <a:spLocks noChangeShapeType="1"/>
              </p:cNvSpPr>
              <p:nvPr/>
            </p:nvSpPr>
            <p:spPr bwMode="auto">
              <a:xfrm flipH="1">
                <a:off x="864" y="120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7" name="Line 17"/>
              <p:cNvSpPr>
                <a:spLocks noChangeShapeType="1"/>
              </p:cNvSpPr>
              <p:nvPr/>
            </p:nvSpPr>
            <p:spPr bwMode="auto">
              <a:xfrm>
                <a:off x="1344" y="1301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8" name="Oval 18"/>
              <p:cNvSpPr>
                <a:spLocks noChangeArrowheads="1"/>
              </p:cNvSpPr>
              <p:nvPr/>
            </p:nvSpPr>
            <p:spPr bwMode="auto">
              <a:xfrm>
                <a:off x="1296" y="1877"/>
                <a:ext cx="96" cy="96"/>
              </a:xfrm>
              <a:prstGeom prst="ellipse">
                <a:avLst/>
              </a:prstGeom>
              <a:solidFill>
                <a:srgbClr val="66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79" name="Line 19"/>
              <p:cNvSpPr>
                <a:spLocks noChangeShapeType="1"/>
              </p:cNvSpPr>
              <p:nvPr/>
            </p:nvSpPr>
            <p:spPr bwMode="auto">
              <a:xfrm flipV="1">
                <a:off x="1344" y="1541"/>
                <a:ext cx="624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66" name="Text Box 20"/>
              <p:cNvSpPr txBox="1">
                <a:spLocks noChangeArrowheads="1"/>
              </p:cNvSpPr>
              <p:nvPr/>
            </p:nvSpPr>
            <p:spPr bwMode="auto">
              <a:xfrm>
                <a:off x="1536" y="1685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18467" name="Text Box 22"/>
              <p:cNvSpPr txBox="1">
                <a:spLocks noChangeArrowheads="1"/>
              </p:cNvSpPr>
              <p:nvPr/>
            </p:nvSpPr>
            <p:spPr bwMode="auto">
              <a:xfrm>
                <a:off x="480" y="960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18468" name="Text Box 24"/>
              <p:cNvSpPr txBox="1">
                <a:spLocks noChangeArrowheads="1"/>
              </p:cNvSpPr>
              <p:nvPr/>
            </p:nvSpPr>
            <p:spPr bwMode="auto">
              <a:xfrm>
                <a:off x="2208" y="1056"/>
                <a:ext cx="129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66FFCC"/>
                    </a:solidFill>
                    <a:latin typeface="Tahoma" panose="020B0604030504040204" pitchFamily="34" charset="0"/>
                  </a:rPr>
                  <a:t>AT TOP:</a:t>
                </a:r>
                <a:endPara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78586" name="Oval 26"/>
              <p:cNvSpPr>
                <a:spLocks noChangeArrowheads="1"/>
              </p:cNvSpPr>
              <p:nvPr/>
            </p:nvSpPr>
            <p:spPr bwMode="auto">
              <a:xfrm>
                <a:off x="2784" y="1488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88" name="Line 28"/>
              <p:cNvSpPr>
                <a:spLocks noChangeShapeType="1"/>
              </p:cNvSpPr>
              <p:nvPr/>
            </p:nvSpPr>
            <p:spPr bwMode="auto">
              <a:xfrm>
                <a:off x="2880" y="1699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71" name="Text Box 29"/>
              <p:cNvSpPr txBox="1">
                <a:spLocks noChangeArrowheads="1"/>
              </p:cNvSpPr>
              <p:nvPr/>
            </p:nvSpPr>
            <p:spPr bwMode="auto">
              <a:xfrm>
                <a:off x="2928" y="2169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78591" name="Line 31"/>
              <p:cNvSpPr>
                <a:spLocks noChangeShapeType="1"/>
              </p:cNvSpPr>
              <p:nvPr/>
            </p:nvSpPr>
            <p:spPr bwMode="auto">
              <a:xfrm>
                <a:off x="2880" y="163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73" name="Text Box 32"/>
              <p:cNvSpPr txBox="1">
                <a:spLocks noChangeArrowheads="1"/>
              </p:cNvSpPr>
              <p:nvPr/>
            </p:nvSpPr>
            <p:spPr bwMode="auto">
              <a:xfrm>
                <a:off x="2304" y="1675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sp>
            <p:nvSpPr>
              <p:cNvPr id="578594" name="Line 34"/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75" name="Text Box 35"/>
              <p:cNvSpPr txBox="1">
                <a:spLocks noChangeArrowheads="1"/>
              </p:cNvSpPr>
              <p:nvPr/>
            </p:nvSpPr>
            <p:spPr bwMode="auto">
              <a:xfrm>
                <a:off x="3264" y="1531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  <p:sp>
            <p:nvSpPr>
              <p:cNvPr id="578608" name="Rectangle 48"/>
              <p:cNvSpPr>
                <a:spLocks noChangeArrowheads="1"/>
              </p:cNvSpPr>
              <p:nvPr/>
            </p:nvSpPr>
            <p:spPr bwMode="auto">
              <a:xfrm>
                <a:off x="3696" y="1248"/>
                <a:ext cx="1824" cy="912"/>
              </a:xfrm>
              <a:prstGeom prst="rect">
                <a:avLst/>
              </a:prstGeom>
              <a:solidFill>
                <a:srgbClr val="CCFFCC"/>
              </a:solidFill>
              <a:ln w="381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77" name="Text Box 49"/>
              <p:cNvSpPr txBox="1">
                <a:spLocks noChangeArrowheads="1"/>
              </p:cNvSpPr>
              <p:nvPr/>
            </p:nvSpPr>
            <p:spPr bwMode="auto">
              <a:xfrm>
                <a:off x="3696" y="1536"/>
                <a:ext cx="192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T =         -  mg</a:t>
                </a: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8478" name="Text Box 50"/>
              <p:cNvSpPr txBox="1">
                <a:spLocks noChangeArrowheads="1"/>
              </p:cNvSpPr>
              <p:nvPr/>
            </p:nvSpPr>
            <p:spPr bwMode="auto">
              <a:xfrm>
                <a:off x="4848" y="1536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8479" name="Text Box 51"/>
              <p:cNvSpPr txBox="1">
                <a:spLocks noChangeArrowheads="1"/>
              </p:cNvSpPr>
              <p:nvPr/>
            </p:nvSpPr>
            <p:spPr bwMode="auto">
              <a:xfrm>
                <a:off x="4128" y="1416"/>
                <a:ext cx="720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r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578612" name="Line 52"/>
              <p:cNvSpPr>
                <a:spLocks noChangeShapeType="1"/>
              </p:cNvSpPr>
              <p:nvPr/>
            </p:nvSpPr>
            <p:spPr bwMode="auto">
              <a:xfrm>
                <a:off x="4272" y="1728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37" name="Group 60"/>
            <p:cNvGrpSpPr>
              <a:grpSpLocks/>
            </p:cNvGrpSpPr>
            <p:nvPr/>
          </p:nvGrpSpPr>
          <p:grpSpPr bwMode="auto">
            <a:xfrm>
              <a:off x="816" y="2549"/>
              <a:ext cx="4080" cy="1608"/>
              <a:chOff x="816" y="2549"/>
              <a:chExt cx="4080" cy="1608"/>
            </a:xfrm>
          </p:grpSpPr>
          <p:sp>
            <p:nvSpPr>
              <p:cNvPr id="578575" name="Oval 15"/>
              <p:cNvSpPr>
                <a:spLocks noChangeArrowheads="1"/>
              </p:cNvSpPr>
              <p:nvPr/>
            </p:nvSpPr>
            <p:spPr bwMode="auto">
              <a:xfrm>
                <a:off x="1248" y="254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8581" name="Line 21"/>
              <p:cNvSpPr>
                <a:spLocks noChangeShapeType="1"/>
              </p:cNvSpPr>
              <p:nvPr/>
            </p:nvSpPr>
            <p:spPr bwMode="auto">
              <a:xfrm>
                <a:off x="1392" y="264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440" name="Group 36"/>
              <p:cNvGrpSpPr>
                <a:grpSpLocks/>
              </p:cNvGrpSpPr>
              <p:nvPr/>
            </p:nvGrpSpPr>
            <p:grpSpPr bwMode="auto">
              <a:xfrm>
                <a:off x="816" y="2880"/>
                <a:ext cx="1680" cy="1277"/>
                <a:chOff x="432" y="2899"/>
                <a:chExt cx="1680" cy="1277"/>
              </a:xfrm>
            </p:grpSpPr>
            <p:sp>
              <p:nvSpPr>
                <p:cNvPr id="1844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32" y="2899"/>
                  <a:ext cx="16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66FFCC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66FFCC"/>
                      </a:solidFill>
                      <a:latin typeface="Tahoma" panose="020B0604030504040204" pitchFamily="34" charset="0"/>
                    </a:rPr>
                    <a:t>AT BOTTOM:</a:t>
                  </a:r>
                </a:p>
              </p:txBody>
            </p:sp>
            <p:grpSp>
              <p:nvGrpSpPr>
                <p:cNvPr id="18449" name="Group 38"/>
                <p:cNvGrpSpPr>
                  <a:grpSpLocks/>
                </p:cNvGrpSpPr>
                <p:nvPr/>
              </p:nvGrpSpPr>
              <p:grpSpPr bwMode="auto">
                <a:xfrm>
                  <a:off x="576" y="3312"/>
                  <a:ext cx="1296" cy="864"/>
                  <a:chOff x="576" y="3312"/>
                  <a:chExt cx="1296" cy="864"/>
                </a:xfrm>
              </p:grpSpPr>
              <p:sp>
                <p:nvSpPr>
                  <p:cNvPr id="57859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3696"/>
                    <a:ext cx="192" cy="192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0066"/>
                      </a:gs>
                    </a:gsLst>
                    <a:lin ang="5400000" scaled="1"/>
                  </a:gra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78600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0" y="3312"/>
                    <a:ext cx="0" cy="384"/>
                  </a:xfrm>
                  <a:prstGeom prst="line">
                    <a:avLst/>
                  </a:prstGeom>
                  <a:noFill/>
                  <a:ln w="38100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8452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3312"/>
                    <a:ext cx="336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>
                        <a:solidFill>
                          <a:srgbClr val="FFFF00"/>
                        </a:solidFill>
                        <a:latin typeface="Tahoma" panose="020B0604030504040204" pitchFamily="34" charset="0"/>
                      </a:rPr>
                      <a:t>T</a:t>
                    </a:r>
                    <a:endParaRPr kumimoji="0" lang="en-US" altLang="en-US" sz="3000" i="1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57860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3840"/>
                    <a:ext cx="0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8454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6" y="3792"/>
                    <a:ext cx="480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>
                        <a:solidFill>
                          <a:srgbClr val="FFFF00"/>
                        </a:solidFill>
                        <a:latin typeface="Tahoma" panose="020B0604030504040204" pitchFamily="34" charset="0"/>
                      </a:rPr>
                      <a:t>mg</a:t>
                    </a:r>
                    <a:endParaRPr kumimoji="0" lang="en-US" altLang="en-US" sz="3000" i="1">
                      <a:latin typeface="Tahoma" panose="020B0604030504040204" pitchFamily="34" charset="0"/>
                    </a:endParaRPr>
                  </a:p>
                </p:txBody>
              </p:sp>
              <p:grpSp>
                <p:nvGrpSpPr>
                  <p:cNvPr id="18455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1488" y="3456"/>
                    <a:ext cx="384" cy="480"/>
                    <a:chOff x="1632" y="3360"/>
                    <a:chExt cx="384" cy="480"/>
                  </a:xfrm>
                </p:grpSpPr>
                <p:sp>
                  <p:nvSpPr>
                    <p:cNvPr id="578605" name="Line 4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2" y="3360"/>
                      <a:ext cx="0" cy="48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pPr algn="ctr">
                        <a:spcBef>
                          <a:spcPct val="50000"/>
                        </a:spcBef>
                        <a:defRPr/>
                      </a:pPr>
                      <a:endParaRPr lang="en-AU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8457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32" y="3408"/>
                      <a:ext cx="384" cy="3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en-US" altLang="en-US" sz="3000" i="1">
                          <a:latin typeface="Tahoma" panose="020B0604030504040204" pitchFamily="34" charset="0"/>
                        </a:rPr>
                        <a:t>+</a:t>
                      </a:r>
                    </a:p>
                  </p:txBody>
                </p:sp>
              </p:grpSp>
            </p:grpSp>
          </p:grpSp>
          <p:grpSp>
            <p:nvGrpSpPr>
              <p:cNvPr id="18441" name="Group 53"/>
              <p:cNvGrpSpPr>
                <a:grpSpLocks/>
              </p:cNvGrpSpPr>
              <p:nvPr/>
            </p:nvGrpSpPr>
            <p:grpSpPr bwMode="auto">
              <a:xfrm>
                <a:off x="2880" y="3072"/>
                <a:ext cx="2016" cy="864"/>
                <a:chOff x="2880" y="3072"/>
                <a:chExt cx="2016" cy="864"/>
              </a:xfrm>
            </p:grpSpPr>
            <p:sp>
              <p:nvSpPr>
                <p:cNvPr id="578614" name="Rectangle 5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2016" cy="864"/>
                </a:xfrm>
                <a:prstGeom prst="rect">
                  <a:avLst/>
                </a:prstGeom>
                <a:solidFill>
                  <a:srgbClr val="CCFFCC"/>
                </a:solidFill>
                <a:ln w="38100">
                  <a:solidFill>
                    <a:schemeClr val="bg2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8443" name="Group 55"/>
                <p:cNvGrpSpPr>
                  <a:grpSpLocks/>
                </p:cNvGrpSpPr>
                <p:nvPr/>
              </p:nvGrpSpPr>
              <p:grpSpPr bwMode="auto">
                <a:xfrm>
                  <a:off x="2928" y="3189"/>
                  <a:ext cx="1920" cy="640"/>
                  <a:chOff x="2928" y="3189"/>
                  <a:chExt cx="1920" cy="640"/>
                </a:xfrm>
              </p:grpSpPr>
              <p:sp>
                <p:nvSpPr>
                  <p:cNvPr id="18444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8" y="3312"/>
                    <a:ext cx="1920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>
                        <a:solidFill>
                          <a:srgbClr val="000000"/>
                        </a:solidFill>
                        <a:latin typeface="Tahoma" panose="020B0604030504040204" pitchFamily="34" charset="0"/>
                      </a:rPr>
                      <a:t>T =         +  mg</a:t>
                    </a:r>
                    <a:r>
                      <a:rPr kumimoji="0" lang="en-US" altLang="en-US" sz="3000" i="1">
                        <a:latin typeface="Tahoma" panose="020B060403050404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18445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80" y="3312"/>
                    <a:ext cx="384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>
                        <a:latin typeface="Tahoma" panose="020B060403050404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18446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0" y="3189"/>
                    <a:ext cx="720" cy="64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rPr>
                      <a:t>mv</a:t>
                    </a:r>
                    <a:r>
                      <a:rPr kumimoji="0" lang="en-US" altLang="en-US" sz="3000" i="1" baseline="30000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rPr>
                      <a:t>2</a:t>
                    </a:r>
                    <a:endParaRPr kumimoji="0" lang="en-US" altLang="en-US" sz="3000" i="1" dirty="0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rPr>
                      <a:t>r</a:t>
                    </a:r>
                    <a:endParaRPr kumimoji="0" lang="en-US" altLang="en-US" sz="3000" i="1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578619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3504"/>
                    <a:ext cx="38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7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315200" cy="1447800"/>
          </a:xfrm>
        </p:spPr>
        <p:txBody>
          <a:bodyPr/>
          <a:lstStyle/>
          <a:p>
            <a:pPr algn="ctr" eaLnBrk="1" hangingPunct="1"/>
            <a:r>
              <a:rPr lang="en-US" altLang="en-US"/>
              <a:t>Summary:  Ferris Wheel</a:t>
            </a:r>
          </a:p>
        </p:txBody>
      </p:sp>
      <p:grpSp>
        <p:nvGrpSpPr>
          <p:cNvPr id="606279" name="Group 71"/>
          <p:cNvGrpSpPr>
            <a:grpSpLocks/>
          </p:cNvGrpSpPr>
          <p:nvPr/>
        </p:nvGrpSpPr>
        <p:grpSpPr bwMode="auto">
          <a:xfrm>
            <a:off x="762000" y="982663"/>
            <a:ext cx="8229600" cy="5616575"/>
            <a:chOff x="480" y="619"/>
            <a:chExt cx="5184" cy="3538"/>
          </a:xfrm>
        </p:grpSpPr>
        <p:grpSp>
          <p:nvGrpSpPr>
            <p:cNvPr id="19460" name="Group 3"/>
            <p:cNvGrpSpPr>
              <a:grpSpLocks/>
            </p:cNvGrpSpPr>
            <p:nvPr/>
          </p:nvGrpSpPr>
          <p:grpSpPr bwMode="auto">
            <a:xfrm>
              <a:off x="2304" y="960"/>
              <a:ext cx="1296" cy="1445"/>
              <a:chOff x="2304" y="960"/>
              <a:chExt cx="1296" cy="1445"/>
            </a:xfrm>
          </p:grpSpPr>
          <p:sp>
            <p:nvSpPr>
              <p:cNvPr id="19518" name="Text Box 4"/>
              <p:cNvSpPr txBox="1">
                <a:spLocks noChangeArrowheads="1"/>
              </p:cNvSpPr>
              <p:nvPr/>
            </p:nvSpPr>
            <p:spPr bwMode="auto">
              <a:xfrm>
                <a:off x="2304" y="960"/>
                <a:ext cx="129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66FFCC"/>
                    </a:solidFill>
                    <a:latin typeface="Tahoma" panose="020B0604030504040204" pitchFamily="34" charset="0"/>
                  </a:rPr>
                  <a:t>AT TOP:</a:t>
                </a:r>
                <a:endPara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06213" name="Oval 5"/>
              <p:cNvSpPr>
                <a:spLocks noChangeArrowheads="1"/>
              </p:cNvSpPr>
              <p:nvPr/>
            </p:nvSpPr>
            <p:spPr bwMode="auto">
              <a:xfrm>
                <a:off x="2832" y="177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6214" name="Line 6"/>
              <p:cNvSpPr>
                <a:spLocks noChangeShapeType="1"/>
              </p:cNvSpPr>
              <p:nvPr/>
            </p:nvSpPr>
            <p:spPr bwMode="auto">
              <a:xfrm flipH="1" flipV="1">
                <a:off x="2928" y="139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521" name="Text Box 7"/>
              <p:cNvSpPr txBox="1">
                <a:spLocks noChangeArrowheads="1"/>
              </p:cNvSpPr>
              <p:nvPr/>
            </p:nvSpPr>
            <p:spPr bwMode="auto">
              <a:xfrm>
                <a:off x="2400" y="1248"/>
                <a:ext cx="33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n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19522" name="Group 8"/>
              <p:cNvGrpSpPr>
                <a:grpSpLocks/>
              </p:cNvGrpSpPr>
              <p:nvPr/>
            </p:nvGrpSpPr>
            <p:grpSpPr bwMode="auto">
              <a:xfrm>
                <a:off x="2352" y="2016"/>
                <a:ext cx="576" cy="389"/>
                <a:chOff x="672" y="3456"/>
                <a:chExt cx="576" cy="389"/>
              </a:xfrm>
            </p:grpSpPr>
            <p:sp>
              <p:nvSpPr>
                <p:cNvPr id="606217" name="Line 9"/>
                <p:cNvSpPr>
                  <a:spLocks noChangeShapeType="1"/>
                </p:cNvSpPr>
                <p:nvPr/>
              </p:nvSpPr>
              <p:spPr bwMode="auto">
                <a:xfrm>
                  <a:off x="1248" y="34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52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72" y="34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grpSp>
            <p:nvGrpSpPr>
              <p:cNvPr id="19523" name="Group 11"/>
              <p:cNvGrpSpPr>
                <a:grpSpLocks/>
              </p:cNvGrpSpPr>
              <p:nvPr/>
            </p:nvGrpSpPr>
            <p:grpSpPr bwMode="auto">
              <a:xfrm>
                <a:off x="3168" y="1632"/>
                <a:ext cx="384" cy="485"/>
                <a:chOff x="1632" y="3355"/>
                <a:chExt cx="384" cy="485"/>
              </a:xfrm>
            </p:grpSpPr>
            <p:sp>
              <p:nvSpPr>
                <p:cNvPr id="606220" name="Line 12"/>
                <p:cNvSpPr>
                  <a:spLocks noChangeShapeType="1"/>
                </p:cNvSpPr>
                <p:nvPr/>
              </p:nvSpPr>
              <p:spPr bwMode="auto">
                <a:xfrm>
                  <a:off x="1632" y="3360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52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632" y="3355"/>
                  <a:ext cx="384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latin typeface="Tahoma" panose="020B0604030504040204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9461" name="Group 14"/>
            <p:cNvGrpSpPr>
              <a:grpSpLocks/>
            </p:cNvGrpSpPr>
            <p:nvPr/>
          </p:nvGrpSpPr>
          <p:grpSpPr bwMode="auto">
            <a:xfrm>
              <a:off x="816" y="2880"/>
              <a:ext cx="1680" cy="1277"/>
              <a:chOff x="432" y="2899"/>
              <a:chExt cx="1680" cy="1277"/>
            </a:xfrm>
          </p:grpSpPr>
          <p:sp>
            <p:nvSpPr>
              <p:cNvPr id="19508" name="Text Box 15"/>
              <p:cNvSpPr txBox="1">
                <a:spLocks noChangeArrowheads="1"/>
              </p:cNvSpPr>
              <p:nvPr/>
            </p:nvSpPr>
            <p:spPr bwMode="auto">
              <a:xfrm>
                <a:off x="432" y="2899"/>
                <a:ext cx="16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66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66FFCC"/>
                    </a:solidFill>
                    <a:latin typeface="Tahoma" panose="020B0604030504040204" pitchFamily="34" charset="0"/>
                  </a:rPr>
                  <a:t>AT BOTTOM:</a:t>
                </a:r>
              </a:p>
            </p:txBody>
          </p:sp>
          <p:grpSp>
            <p:nvGrpSpPr>
              <p:cNvPr id="19509" name="Group 16"/>
              <p:cNvGrpSpPr>
                <a:grpSpLocks/>
              </p:cNvGrpSpPr>
              <p:nvPr/>
            </p:nvGrpSpPr>
            <p:grpSpPr bwMode="auto">
              <a:xfrm>
                <a:off x="576" y="3264"/>
                <a:ext cx="1296" cy="912"/>
                <a:chOff x="576" y="3264"/>
                <a:chExt cx="1296" cy="912"/>
              </a:xfrm>
            </p:grpSpPr>
            <p:sp>
              <p:nvSpPr>
                <p:cNvPr id="606225" name="Oval 17"/>
                <p:cNvSpPr>
                  <a:spLocks noChangeArrowheads="1"/>
                </p:cNvSpPr>
                <p:nvPr/>
              </p:nvSpPr>
              <p:spPr bwMode="auto">
                <a:xfrm>
                  <a:off x="1104" y="369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2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200" y="3312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512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72" y="3264"/>
                  <a:ext cx="33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4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n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06228" name="Line 20"/>
                <p:cNvSpPr>
                  <a:spLocks noChangeShapeType="1"/>
                </p:cNvSpPr>
                <p:nvPr/>
              </p:nvSpPr>
              <p:spPr bwMode="auto">
                <a:xfrm>
                  <a:off x="1200" y="384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51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76" y="3792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19515" name="Group 22"/>
                <p:cNvGrpSpPr>
                  <a:grpSpLocks/>
                </p:cNvGrpSpPr>
                <p:nvPr/>
              </p:nvGrpSpPr>
              <p:grpSpPr bwMode="auto">
                <a:xfrm>
                  <a:off x="1488" y="3456"/>
                  <a:ext cx="384" cy="480"/>
                  <a:chOff x="1632" y="3360"/>
                  <a:chExt cx="384" cy="480"/>
                </a:xfrm>
              </p:grpSpPr>
              <p:sp>
                <p:nvSpPr>
                  <p:cNvPr id="606231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2" y="3360"/>
                    <a:ext cx="0" cy="48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9517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3408"/>
                    <a:ext cx="384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50000"/>
                      </a:spcBef>
                      <a:buFontTx/>
                      <a:buNone/>
                    </a:pPr>
                    <a:r>
                      <a:rPr kumimoji="0" lang="en-US" altLang="en-US" sz="3000" i="1">
                        <a:latin typeface="Tahoma" panose="020B0604030504040204" pitchFamily="34" charset="0"/>
                      </a:rPr>
                      <a:t>+</a:t>
                    </a:r>
                  </a:p>
                </p:txBody>
              </p:sp>
            </p:grpSp>
          </p:grpSp>
        </p:grpSp>
        <p:grpSp>
          <p:nvGrpSpPr>
            <p:cNvPr id="19462" name="Group 25"/>
            <p:cNvGrpSpPr>
              <a:grpSpLocks/>
            </p:cNvGrpSpPr>
            <p:nvPr/>
          </p:nvGrpSpPr>
          <p:grpSpPr bwMode="auto">
            <a:xfrm>
              <a:off x="3648" y="768"/>
              <a:ext cx="1920" cy="778"/>
              <a:chOff x="3648" y="768"/>
              <a:chExt cx="1920" cy="778"/>
            </a:xfrm>
          </p:grpSpPr>
          <p:sp>
            <p:nvSpPr>
              <p:cNvPr id="19504" name="Text Box 26"/>
              <p:cNvSpPr txBox="1">
                <a:spLocks noChangeArrowheads="1"/>
              </p:cNvSpPr>
              <p:nvPr/>
            </p:nvSpPr>
            <p:spPr bwMode="auto">
              <a:xfrm>
                <a:off x="3648" y="912"/>
                <a:ext cx="1920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mg</a:t>
                </a:r>
                <a:r>
                  <a:rPr kumimoji="0" lang="en-US" altLang="en-US" sz="4000" i="1">
                    <a:latin typeface="Tahoma" panose="020B0604030504040204" pitchFamily="34" charset="0"/>
                  </a:rPr>
                  <a:t> - n</a:t>
                </a:r>
                <a:r>
                  <a:rPr kumimoji="0" lang="en-US" altLang="en-US" sz="3000" i="1">
                    <a:latin typeface="Tahoma" panose="020B0604030504040204" pitchFamily="34" charset="0"/>
                  </a:rPr>
                  <a:t> = </a:t>
                </a:r>
              </a:p>
            </p:txBody>
          </p:sp>
          <p:sp>
            <p:nvSpPr>
              <p:cNvPr id="1950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960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9506" name="Text Box 28"/>
              <p:cNvSpPr txBox="1">
                <a:spLocks noChangeArrowheads="1"/>
              </p:cNvSpPr>
              <p:nvPr/>
            </p:nvSpPr>
            <p:spPr bwMode="auto">
              <a:xfrm>
                <a:off x="4767" y="768"/>
                <a:ext cx="720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606237" name="Line 29"/>
              <p:cNvSpPr>
                <a:spLocks noChangeShapeType="1"/>
              </p:cNvSpPr>
              <p:nvPr/>
            </p:nvSpPr>
            <p:spPr bwMode="auto">
              <a:xfrm>
                <a:off x="4928" y="119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63" name="Group 30"/>
            <p:cNvGrpSpPr>
              <a:grpSpLocks/>
            </p:cNvGrpSpPr>
            <p:nvPr/>
          </p:nvGrpSpPr>
          <p:grpSpPr bwMode="auto">
            <a:xfrm>
              <a:off x="2880" y="3072"/>
              <a:ext cx="2016" cy="864"/>
              <a:chOff x="2880" y="3072"/>
              <a:chExt cx="2016" cy="864"/>
            </a:xfrm>
          </p:grpSpPr>
          <p:sp>
            <p:nvSpPr>
              <p:cNvPr id="606239" name="Rectangle 31"/>
              <p:cNvSpPr>
                <a:spLocks noChangeArrowheads="1"/>
              </p:cNvSpPr>
              <p:nvPr/>
            </p:nvSpPr>
            <p:spPr bwMode="auto">
              <a:xfrm>
                <a:off x="2880" y="3072"/>
                <a:ext cx="2016" cy="864"/>
              </a:xfrm>
              <a:prstGeom prst="rect">
                <a:avLst/>
              </a:prstGeom>
              <a:solidFill>
                <a:srgbClr val="CCFFCC"/>
              </a:solidFill>
              <a:ln w="381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500" name="Text Box 32"/>
              <p:cNvSpPr txBox="1">
                <a:spLocks noChangeArrowheads="1"/>
              </p:cNvSpPr>
              <p:nvPr/>
            </p:nvSpPr>
            <p:spPr bwMode="auto">
              <a:xfrm>
                <a:off x="2928" y="3264"/>
                <a:ext cx="1920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n </a:t>
                </a:r>
                <a:r>
                  <a:rPr kumimoji="0" lang="en-US" altLang="en-US" sz="3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=         +  mg</a:t>
                </a: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9501" name="Text Box 33"/>
              <p:cNvSpPr txBox="1">
                <a:spLocks noChangeArrowheads="1"/>
              </p:cNvSpPr>
              <p:nvPr/>
            </p:nvSpPr>
            <p:spPr bwMode="auto">
              <a:xfrm>
                <a:off x="4080" y="3312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9502" name="Text Box 34"/>
              <p:cNvSpPr txBox="1">
                <a:spLocks noChangeArrowheads="1"/>
              </p:cNvSpPr>
              <p:nvPr/>
            </p:nvSpPr>
            <p:spPr bwMode="auto">
              <a:xfrm>
                <a:off x="3456" y="3120"/>
                <a:ext cx="720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r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06243" name="Line 35"/>
              <p:cNvSpPr>
                <a:spLocks noChangeShapeType="1"/>
              </p:cNvSpPr>
              <p:nvPr/>
            </p:nvSpPr>
            <p:spPr bwMode="auto">
              <a:xfrm>
                <a:off x="3600" y="350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64" name="Group 36"/>
            <p:cNvGrpSpPr>
              <a:grpSpLocks/>
            </p:cNvGrpSpPr>
            <p:nvPr/>
          </p:nvGrpSpPr>
          <p:grpSpPr bwMode="auto">
            <a:xfrm>
              <a:off x="480" y="619"/>
              <a:ext cx="1728" cy="2016"/>
              <a:chOff x="480" y="619"/>
              <a:chExt cx="1728" cy="2016"/>
            </a:xfrm>
          </p:grpSpPr>
          <p:sp>
            <p:nvSpPr>
              <p:cNvPr id="606245" name="Oval 3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1440" cy="1440"/>
              </a:xfrm>
              <a:prstGeom prst="ellipse">
                <a:avLst/>
              </a:prstGeom>
              <a:noFill/>
              <a:ln w="38100">
                <a:solidFill>
                  <a:srgbClr val="66FF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6246" name="Line 38"/>
              <p:cNvSpPr>
                <a:spLocks noChangeShapeType="1"/>
              </p:cNvSpPr>
              <p:nvPr/>
            </p:nvSpPr>
            <p:spPr bwMode="auto">
              <a:xfrm flipH="1">
                <a:off x="816" y="1003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6247" name="Line 39"/>
              <p:cNvSpPr>
                <a:spLocks noChangeShapeType="1"/>
              </p:cNvSpPr>
              <p:nvPr/>
            </p:nvSpPr>
            <p:spPr bwMode="auto">
              <a:xfrm>
                <a:off x="1344" y="1147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6248" name="Oval 40"/>
              <p:cNvSpPr>
                <a:spLocks noChangeArrowheads="1"/>
              </p:cNvSpPr>
              <p:nvPr/>
            </p:nvSpPr>
            <p:spPr bwMode="auto">
              <a:xfrm>
                <a:off x="1296" y="1680"/>
                <a:ext cx="96" cy="96"/>
              </a:xfrm>
              <a:prstGeom prst="ellipse">
                <a:avLst/>
              </a:prstGeom>
              <a:solidFill>
                <a:srgbClr val="66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6249" name="Line 41"/>
              <p:cNvSpPr>
                <a:spLocks noChangeShapeType="1"/>
              </p:cNvSpPr>
              <p:nvPr/>
            </p:nvSpPr>
            <p:spPr bwMode="auto">
              <a:xfrm flipV="1">
                <a:off x="1344" y="1387"/>
                <a:ext cx="576" cy="3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475" name="Text Box 42"/>
              <p:cNvSpPr txBox="1">
                <a:spLocks noChangeArrowheads="1"/>
              </p:cNvSpPr>
              <p:nvPr/>
            </p:nvSpPr>
            <p:spPr bwMode="auto">
              <a:xfrm>
                <a:off x="1536" y="1488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606251" name="Line 43"/>
              <p:cNvSpPr>
                <a:spLocks noChangeShapeType="1"/>
              </p:cNvSpPr>
              <p:nvPr/>
            </p:nvSpPr>
            <p:spPr bwMode="auto">
              <a:xfrm>
                <a:off x="1392" y="2448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477" name="Text Box 44"/>
              <p:cNvSpPr txBox="1">
                <a:spLocks noChangeArrowheads="1"/>
              </p:cNvSpPr>
              <p:nvPr/>
            </p:nvSpPr>
            <p:spPr bwMode="auto">
              <a:xfrm>
                <a:off x="480" y="763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19478" name="Text Box 45"/>
              <p:cNvSpPr txBox="1">
                <a:spLocks noChangeArrowheads="1"/>
              </p:cNvSpPr>
              <p:nvPr/>
            </p:nvSpPr>
            <p:spPr bwMode="auto">
              <a:xfrm>
                <a:off x="1872" y="2107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grpSp>
            <p:nvGrpSpPr>
              <p:cNvPr id="19479" name="Group 46"/>
              <p:cNvGrpSpPr>
                <a:grpSpLocks/>
              </p:cNvGrpSpPr>
              <p:nvPr/>
            </p:nvGrpSpPr>
            <p:grpSpPr bwMode="auto">
              <a:xfrm>
                <a:off x="1104" y="619"/>
                <a:ext cx="384" cy="576"/>
                <a:chOff x="4272" y="480"/>
                <a:chExt cx="384" cy="576"/>
              </a:xfrm>
            </p:grpSpPr>
            <p:sp>
              <p:nvSpPr>
                <p:cNvPr id="606255" name="Rectangle 47"/>
                <p:cNvSpPr>
                  <a:spLocks noChangeArrowheads="1"/>
                </p:cNvSpPr>
                <p:nvPr/>
              </p:nvSpPr>
              <p:spPr bwMode="auto">
                <a:xfrm>
                  <a:off x="4416" y="816"/>
                  <a:ext cx="240" cy="96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56" name="Rectangle 48"/>
                <p:cNvSpPr>
                  <a:spLocks noChangeArrowheads="1"/>
                </p:cNvSpPr>
                <p:nvPr/>
              </p:nvSpPr>
              <p:spPr bwMode="auto">
                <a:xfrm>
                  <a:off x="4608" y="576"/>
                  <a:ext cx="48" cy="240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57" name="Rectangle 49"/>
                <p:cNvSpPr>
                  <a:spLocks noChangeArrowheads="1"/>
                </p:cNvSpPr>
                <p:nvPr/>
              </p:nvSpPr>
              <p:spPr bwMode="auto">
                <a:xfrm>
                  <a:off x="4320" y="816"/>
                  <a:ext cx="96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58" name="Oval 50"/>
                <p:cNvSpPr>
                  <a:spLocks noChangeArrowheads="1"/>
                </p:cNvSpPr>
                <p:nvPr/>
              </p:nvSpPr>
              <p:spPr bwMode="auto">
                <a:xfrm>
                  <a:off x="4272" y="1008"/>
                  <a:ext cx="144" cy="4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59" name="Oval 51"/>
                <p:cNvSpPr>
                  <a:spLocks noChangeArrowheads="1"/>
                </p:cNvSpPr>
                <p:nvPr/>
              </p:nvSpPr>
              <p:spPr bwMode="auto">
                <a:xfrm>
                  <a:off x="4464" y="576"/>
                  <a:ext cx="144" cy="24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0" name="Oval 52"/>
                <p:cNvSpPr>
                  <a:spLocks noChangeArrowheads="1"/>
                </p:cNvSpPr>
                <p:nvPr/>
              </p:nvSpPr>
              <p:spPr bwMode="auto">
                <a:xfrm>
                  <a:off x="4464" y="480"/>
                  <a:ext cx="144" cy="96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1" name="Freeform 53"/>
                <p:cNvSpPr>
                  <a:spLocks/>
                </p:cNvSpPr>
                <p:nvPr/>
              </p:nvSpPr>
              <p:spPr bwMode="auto">
                <a:xfrm>
                  <a:off x="4307" y="726"/>
                  <a:ext cx="177" cy="95"/>
                </a:xfrm>
                <a:custGeom>
                  <a:avLst/>
                  <a:gdLst>
                    <a:gd name="T0" fmla="*/ 177 w 177"/>
                    <a:gd name="T1" fmla="*/ 82 h 95"/>
                    <a:gd name="T2" fmla="*/ 50 w 177"/>
                    <a:gd name="T3" fmla="*/ 32 h 95"/>
                    <a:gd name="T4" fmla="*/ 0 w 177"/>
                    <a:gd name="T5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7" h="95">
                      <a:moveTo>
                        <a:pt x="177" y="82"/>
                      </a:moveTo>
                      <a:cubicBezTo>
                        <a:pt x="149" y="0"/>
                        <a:pt x="131" y="18"/>
                        <a:pt x="50" y="32"/>
                      </a:cubicBezTo>
                      <a:cubicBezTo>
                        <a:pt x="19" y="80"/>
                        <a:pt x="36" y="59"/>
                        <a:pt x="0" y="95"/>
                      </a:cubicBezTo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2" name="Rectangle 54"/>
                <p:cNvSpPr>
                  <a:spLocks noChangeArrowheads="1"/>
                </p:cNvSpPr>
                <p:nvPr/>
              </p:nvSpPr>
              <p:spPr bwMode="auto">
                <a:xfrm>
                  <a:off x="4464" y="768"/>
                  <a:ext cx="48" cy="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3" name="Rectangle 55"/>
                <p:cNvSpPr>
                  <a:spLocks noChangeArrowheads="1"/>
                </p:cNvSpPr>
                <p:nvPr/>
              </p:nvSpPr>
              <p:spPr bwMode="auto">
                <a:xfrm>
                  <a:off x="4368" y="768"/>
                  <a:ext cx="48" cy="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9480" name="Group 56"/>
              <p:cNvGrpSpPr>
                <a:grpSpLocks/>
              </p:cNvGrpSpPr>
              <p:nvPr/>
            </p:nvGrpSpPr>
            <p:grpSpPr bwMode="auto">
              <a:xfrm flipH="1">
                <a:off x="1200" y="2059"/>
                <a:ext cx="384" cy="576"/>
                <a:chOff x="4272" y="480"/>
                <a:chExt cx="384" cy="576"/>
              </a:xfrm>
            </p:grpSpPr>
            <p:sp>
              <p:nvSpPr>
                <p:cNvPr id="606265" name="Rectangle 57"/>
                <p:cNvSpPr>
                  <a:spLocks noChangeArrowheads="1"/>
                </p:cNvSpPr>
                <p:nvPr/>
              </p:nvSpPr>
              <p:spPr bwMode="auto">
                <a:xfrm>
                  <a:off x="4416" y="816"/>
                  <a:ext cx="240" cy="96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6" name="Rectangle 58"/>
                <p:cNvSpPr>
                  <a:spLocks noChangeArrowheads="1"/>
                </p:cNvSpPr>
                <p:nvPr/>
              </p:nvSpPr>
              <p:spPr bwMode="auto">
                <a:xfrm>
                  <a:off x="4608" y="576"/>
                  <a:ext cx="48" cy="240"/>
                </a:xfrm>
                <a:prstGeom prst="rect">
                  <a:avLst/>
                </a:prstGeom>
                <a:solidFill>
                  <a:srgbClr val="FF00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7" name="Rectangle 59"/>
                <p:cNvSpPr>
                  <a:spLocks noChangeArrowheads="1"/>
                </p:cNvSpPr>
                <p:nvPr/>
              </p:nvSpPr>
              <p:spPr bwMode="auto">
                <a:xfrm>
                  <a:off x="4320" y="816"/>
                  <a:ext cx="96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8" name="Oval 60"/>
                <p:cNvSpPr>
                  <a:spLocks noChangeArrowheads="1"/>
                </p:cNvSpPr>
                <p:nvPr/>
              </p:nvSpPr>
              <p:spPr bwMode="auto">
                <a:xfrm>
                  <a:off x="4272" y="1008"/>
                  <a:ext cx="144" cy="4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69" name="Oval 61"/>
                <p:cNvSpPr>
                  <a:spLocks noChangeArrowheads="1"/>
                </p:cNvSpPr>
                <p:nvPr/>
              </p:nvSpPr>
              <p:spPr bwMode="auto">
                <a:xfrm>
                  <a:off x="4464" y="576"/>
                  <a:ext cx="144" cy="24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70" name="Oval 62"/>
                <p:cNvSpPr>
                  <a:spLocks noChangeArrowheads="1"/>
                </p:cNvSpPr>
                <p:nvPr/>
              </p:nvSpPr>
              <p:spPr bwMode="auto">
                <a:xfrm>
                  <a:off x="4464" y="480"/>
                  <a:ext cx="144" cy="96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71" name="Freeform 63"/>
                <p:cNvSpPr>
                  <a:spLocks/>
                </p:cNvSpPr>
                <p:nvPr/>
              </p:nvSpPr>
              <p:spPr bwMode="auto">
                <a:xfrm>
                  <a:off x="4307" y="726"/>
                  <a:ext cx="177" cy="95"/>
                </a:xfrm>
                <a:custGeom>
                  <a:avLst/>
                  <a:gdLst>
                    <a:gd name="T0" fmla="*/ 177 w 177"/>
                    <a:gd name="T1" fmla="*/ 82 h 95"/>
                    <a:gd name="T2" fmla="*/ 50 w 177"/>
                    <a:gd name="T3" fmla="*/ 32 h 95"/>
                    <a:gd name="T4" fmla="*/ 0 w 177"/>
                    <a:gd name="T5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7" h="95">
                      <a:moveTo>
                        <a:pt x="177" y="82"/>
                      </a:moveTo>
                      <a:cubicBezTo>
                        <a:pt x="149" y="0"/>
                        <a:pt x="131" y="18"/>
                        <a:pt x="50" y="32"/>
                      </a:cubicBezTo>
                      <a:cubicBezTo>
                        <a:pt x="19" y="80"/>
                        <a:pt x="36" y="59"/>
                        <a:pt x="0" y="95"/>
                      </a:cubicBezTo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72" name="Rectangle 64"/>
                <p:cNvSpPr>
                  <a:spLocks noChangeArrowheads="1"/>
                </p:cNvSpPr>
                <p:nvPr/>
              </p:nvSpPr>
              <p:spPr bwMode="auto">
                <a:xfrm>
                  <a:off x="4464" y="768"/>
                  <a:ext cx="48" cy="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6273" name="Rectangle 65"/>
                <p:cNvSpPr>
                  <a:spLocks noChangeArrowheads="1"/>
                </p:cNvSpPr>
                <p:nvPr/>
              </p:nvSpPr>
              <p:spPr bwMode="auto">
                <a:xfrm>
                  <a:off x="4368" y="768"/>
                  <a:ext cx="48" cy="9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9465" name="Group 66"/>
            <p:cNvGrpSpPr>
              <a:grpSpLocks/>
            </p:cNvGrpSpPr>
            <p:nvPr/>
          </p:nvGrpSpPr>
          <p:grpSpPr bwMode="auto">
            <a:xfrm>
              <a:off x="3744" y="1680"/>
              <a:ext cx="1920" cy="912"/>
              <a:chOff x="3744" y="1680"/>
              <a:chExt cx="1920" cy="912"/>
            </a:xfrm>
          </p:grpSpPr>
          <p:sp>
            <p:nvSpPr>
              <p:cNvPr id="606275" name="Rectangle 67"/>
              <p:cNvSpPr>
                <a:spLocks noChangeArrowheads="1"/>
              </p:cNvSpPr>
              <p:nvPr/>
            </p:nvSpPr>
            <p:spPr bwMode="auto">
              <a:xfrm>
                <a:off x="3744" y="1680"/>
                <a:ext cx="1920" cy="912"/>
              </a:xfrm>
              <a:prstGeom prst="rect">
                <a:avLst/>
              </a:prstGeom>
              <a:solidFill>
                <a:srgbClr val="CCFFCC"/>
              </a:solidFill>
              <a:ln w="38100">
                <a:solidFill>
                  <a:schemeClr val="bg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467" name="Text Box 68"/>
              <p:cNvSpPr txBox="1">
                <a:spLocks noChangeArrowheads="1"/>
              </p:cNvSpPr>
              <p:nvPr/>
            </p:nvSpPr>
            <p:spPr bwMode="auto">
              <a:xfrm>
                <a:off x="3792" y="1872"/>
                <a:ext cx="182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4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n</a:t>
                </a:r>
                <a:r>
                  <a:rPr kumimoji="0" lang="en-US" altLang="en-US" sz="3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 = mg</a:t>
                </a:r>
                <a:r>
                  <a:rPr kumimoji="0" lang="en-US" altLang="en-US" sz="4000" i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 -</a:t>
                </a:r>
                <a:r>
                  <a:rPr kumimoji="0" lang="en-US" altLang="en-US" sz="4000" i="1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9468" name="Text Box 69"/>
              <p:cNvSpPr txBox="1">
                <a:spLocks noChangeArrowheads="1"/>
              </p:cNvSpPr>
              <p:nvPr/>
            </p:nvSpPr>
            <p:spPr bwMode="auto">
              <a:xfrm>
                <a:off x="4896" y="1728"/>
                <a:ext cx="720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mv</a:t>
                </a:r>
                <a:r>
                  <a:rPr kumimoji="0" lang="en-US" altLang="en-US" sz="3000" i="1" baseline="300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2</a:t>
                </a:r>
                <a:endParaRPr kumimoji="0" lang="en-US" altLang="en-US" sz="3000" i="1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r</a:t>
                </a:r>
                <a:endParaRPr kumimoji="0" lang="en-US" altLang="en-US" sz="3000" i="1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06278" name="Line 70"/>
              <p:cNvSpPr>
                <a:spLocks noChangeShapeType="1"/>
              </p:cNvSpPr>
              <p:nvPr/>
            </p:nvSpPr>
            <p:spPr bwMode="auto">
              <a:xfrm>
                <a:off x="5040" y="21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6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6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Textbook 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5324401"/>
            <a:ext cx="7886700" cy="129015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What reaction force (normal) is provided on the 50 kg occupant of this roller coaster cart in circular motion over the crest of the track?</a:t>
            </a:r>
          </a:p>
        </p:txBody>
      </p:sp>
      <p:sp>
        <p:nvSpPr>
          <p:cNvPr id="3" name="AutoShape 2" descr="Force diagram of cart travelling over hump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895475"/>
            <a:ext cx="6819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73047"/>
            <a:ext cx="7886700" cy="1325563"/>
          </a:xfrm>
        </p:spPr>
        <p:txBody>
          <a:bodyPr/>
          <a:lstStyle/>
          <a:p>
            <a:r>
              <a:rPr lang="en-AU" dirty="0"/>
              <a:t>Review Question: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410" y="990600"/>
            <a:ext cx="9185189" cy="8382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How is this guy like the stopper in your experiment?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912783" cy="3684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908" y="5562600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What would happen if the Gravitron spun in a vertical circle of very high velocity?</a:t>
            </a:r>
          </a:p>
        </p:txBody>
      </p:sp>
    </p:spTree>
    <p:extLst>
      <p:ext uri="{BB962C8B-B14F-4D97-AF65-F5344CB8AC3E}">
        <p14:creationId xmlns:p14="http://schemas.microsoft.com/office/powerpoint/2010/main" val="21216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9" y="71511"/>
            <a:ext cx="2266950" cy="1462088"/>
          </a:xfrm>
        </p:spPr>
        <p:txBody>
          <a:bodyPr/>
          <a:lstStyle/>
          <a:p>
            <a:pPr algn="ctr"/>
            <a:r>
              <a:rPr lang="en-AU" dirty="0"/>
              <a:t>Textbook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275318" y="3559573"/>
                <a:ext cx="3321322" cy="213583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ar-A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r-A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𝑑𝑜𝑤𝑛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318" y="3559573"/>
                <a:ext cx="3321322" cy="2135833"/>
              </a:xfrm>
              <a:blipFill rotWithShape="0">
                <a:blip r:embed="rId2"/>
                <a:stretch>
                  <a:fillRect b="-12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Force diagram of cart travelling over hump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71511"/>
            <a:ext cx="5273774" cy="2371725"/>
          </a:xfrm>
          <a:prstGeom prst="rect">
            <a:avLst/>
          </a:prstGeom>
        </p:spPr>
      </p:pic>
      <p:sp>
        <p:nvSpPr>
          <p:cNvPr id="6" name="Text Box 346"/>
          <p:cNvSpPr txBox="1">
            <a:spLocks noChangeArrowheads="1"/>
          </p:cNvSpPr>
          <p:nvPr/>
        </p:nvSpPr>
        <p:spPr bwMode="auto">
          <a:xfrm>
            <a:off x="297089" y="1335240"/>
            <a:ext cx="303602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66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∑F = F</a:t>
            </a:r>
            <a:r>
              <a:rPr lang="en-US" altLang="en-US" sz="6600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endParaRPr lang="en-US" altLang="en-US" sz="6600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Text Box 346"/>
          <p:cNvSpPr txBox="1">
            <a:spLocks noChangeArrowheads="1"/>
          </p:cNvSpPr>
          <p:nvPr/>
        </p:nvSpPr>
        <p:spPr bwMode="auto">
          <a:xfrm>
            <a:off x="2743200" y="2585906"/>
            <a:ext cx="70703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 </a:t>
            </a:r>
            <a:r>
              <a:rPr lang="en-US" alt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</a:t>
            </a: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+   </a:t>
            </a:r>
            <a:r>
              <a:rPr lang="en-US" alt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altLang="en-US" sz="4800" baseline="-25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38600" y="2667000"/>
            <a:ext cx="0" cy="6858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38800" y="2667000"/>
            <a:ext cx="0" cy="685800"/>
          </a:xfrm>
          <a:prstGeom prst="straightConnector1">
            <a:avLst/>
          </a:prstGeom>
          <a:ln w="571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7543800" y="2731103"/>
            <a:ext cx="0" cy="685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6"/>
              <p:cNvSpPr txBox="1">
                <a:spLocks/>
              </p:cNvSpPr>
              <p:nvPr/>
            </p:nvSpPr>
            <p:spPr bwMode="auto">
              <a:xfrm>
                <a:off x="4038600" y="3601505"/>
                <a:ext cx="3733800" cy="1304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AU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kumimoji="0"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𝐹𝑤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kumimoji="0" lang="en-AU" dirty="0"/>
                        <m:t> </m:t>
                      </m:r>
                    </m:oMath>
                  </m:oMathPara>
                </a14:m>
                <a:endParaRPr kumimoji="0"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𝐹𝑤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490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𝑑𝑜𝑤𝑛</m:t>
                      </m:r>
                    </m:oMath>
                  </m:oMathPara>
                </a14:m>
                <a:endParaRPr kumimoji="0"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</p:txBody>
          </p:sp>
        </mc:Choice>
        <mc:Fallback xmlns="">
          <p:sp>
            <p:nvSpPr>
              <p:cNvPr id="13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3601505"/>
                <a:ext cx="3733800" cy="13048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135380" y="4953000"/>
            <a:ext cx="325602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 </a:t>
            </a:r>
            <a:r>
              <a:rPr lang="en-US" altLang="en-US" sz="280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</a:t>
            </a:r>
            <a:r>
              <a:rPr lang="en-US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   </a:t>
            </a:r>
            <a:r>
              <a:rPr lang="en-US" altLang="en-US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altLang="en-US" sz="2800" baseline="-25000" dirty="0">
              <a:solidFill>
                <a:srgbClr val="00B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80 = 490 + </a:t>
            </a:r>
            <a:r>
              <a:rPr lang="en-US" altLang="en-US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Fn</a:t>
            </a:r>
            <a:endParaRPr lang="en-US" altLang="en-US" sz="2800" dirty="0">
              <a:solidFill>
                <a:srgbClr val="00B05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en-US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Fn</a:t>
            </a:r>
            <a:r>
              <a:rPr lang="en-US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</a:t>
            </a:r>
            <a:r>
              <a:rPr lang="en-US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410 N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i.e. </a:t>
            </a:r>
            <a:r>
              <a:rPr lang="en-US" altLang="en-US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Fn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 410 N </a:t>
            </a:r>
            <a:r>
              <a:rPr lang="en-US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</a:t>
            </a:r>
          </a:p>
          <a:p>
            <a:pPr algn="ctr">
              <a:spcBef>
                <a:spcPts val="0"/>
              </a:spcBef>
              <a:defRPr/>
            </a:pPr>
            <a:endParaRPr lang="en-US" alt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79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autoUpdateAnimBg="0"/>
      <p:bldP spid="9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&quot;No&quot; Symbol 17"/>
          <p:cNvSpPr/>
          <p:nvPr/>
        </p:nvSpPr>
        <p:spPr>
          <a:xfrm>
            <a:off x="7239000" y="2579375"/>
            <a:ext cx="1295400" cy="1143000"/>
          </a:xfrm>
          <a:prstGeom prst="noSmoking">
            <a:avLst/>
          </a:prstGeom>
          <a:solidFill>
            <a:srgbClr val="FF33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9" y="71511"/>
            <a:ext cx="2266950" cy="1462088"/>
          </a:xfrm>
        </p:spPr>
        <p:txBody>
          <a:bodyPr/>
          <a:lstStyle/>
          <a:p>
            <a:pPr algn="ctr"/>
            <a:r>
              <a:rPr lang="en-AU" dirty="0"/>
              <a:t>Textbook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222478" y="3803469"/>
                <a:ext cx="3321322" cy="2135833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𝐹𝑐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490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ar-AE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i="1" smtClean="0">
                          <a:latin typeface="Cambria Math" panose="02040503050406030204" pitchFamily="18" charset="0"/>
                        </a:rPr>
                        <m:t>√</m:t>
                      </m:r>
                      <m:r>
                        <a:rPr lang="ar-AE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latin typeface="Cambria Math" panose="02040503050406030204" pitchFamily="18" charset="0"/>
                            </a:rPr>
                            <m:t>490</m:t>
                          </m:r>
                        </m:num>
                        <m:den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ar-AE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ar-A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2478" y="3803469"/>
                <a:ext cx="3321322" cy="2135833"/>
              </a:xfrm>
              <a:blipFill rotWithShape="0">
                <a:blip r:embed="rId3"/>
                <a:stretch>
                  <a:fillRect b="-23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Force diagram of cart travelling over hump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860" y="38417"/>
            <a:ext cx="5273774" cy="2371725"/>
          </a:xfrm>
          <a:prstGeom prst="rect">
            <a:avLst/>
          </a:prstGeom>
        </p:spPr>
      </p:pic>
      <p:sp>
        <p:nvSpPr>
          <p:cNvPr id="9" name="Text Box 346"/>
          <p:cNvSpPr txBox="1">
            <a:spLocks noChangeArrowheads="1"/>
          </p:cNvSpPr>
          <p:nvPr/>
        </p:nvSpPr>
        <p:spPr bwMode="auto">
          <a:xfrm>
            <a:off x="2743200" y="2585906"/>
            <a:ext cx="70703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 </a:t>
            </a:r>
            <a:r>
              <a:rPr lang="en-US" alt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</a:t>
            </a:r>
            <a:r>
              <a:rPr lang="en-US" alt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+   </a:t>
            </a:r>
            <a:r>
              <a:rPr lang="en-US" altLang="en-US" sz="4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4800" baseline="-2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endParaRPr lang="en-US" altLang="en-US" sz="4800" baseline="-25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38600" y="2667000"/>
            <a:ext cx="0" cy="6858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38800" y="2667000"/>
            <a:ext cx="0" cy="685800"/>
          </a:xfrm>
          <a:prstGeom prst="straightConnector1">
            <a:avLst/>
          </a:prstGeom>
          <a:ln w="571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7543800" y="2731103"/>
            <a:ext cx="0" cy="685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6"/>
              <p:cNvSpPr txBox="1">
                <a:spLocks/>
              </p:cNvSpPr>
              <p:nvPr/>
            </p:nvSpPr>
            <p:spPr bwMode="auto">
              <a:xfrm>
                <a:off x="290740" y="3635381"/>
                <a:ext cx="3747860" cy="1304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AU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kumimoji="0"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𝐹𝑤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AU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kumimoji="0" lang="en-AU" dirty="0"/>
                        <m:t> </m:t>
                      </m:r>
                    </m:oMath>
                  </m:oMathPara>
                </a14:m>
                <a:endParaRPr kumimoji="0"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AU" i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𝐹𝑤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490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AU" i="1">
                          <a:latin typeface="Cambria Math" panose="02040503050406030204" pitchFamily="18" charset="0"/>
                        </a:rPr>
                        <m:t>𝑑𝑜𝑤𝑛</m:t>
                      </m:r>
                    </m:oMath>
                  </m:oMathPara>
                </a14:m>
                <a:endParaRPr kumimoji="0"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0" lang="en-AU" dirty="0"/>
              </a:p>
            </p:txBody>
          </p:sp>
        </mc:Choice>
        <mc:Fallback xmlns="">
          <p:sp>
            <p:nvSpPr>
              <p:cNvPr id="13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740" y="3635381"/>
                <a:ext cx="3747860" cy="13048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22453" y="5410200"/>
            <a:ext cx="19078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 </a:t>
            </a:r>
            <a:r>
              <a:rPr lang="en-US" altLang="en-US" sz="280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</a:t>
            </a:r>
            <a:r>
              <a:rPr lang="en-US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490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4261" y="1385577"/>
            <a:ext cx="3064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At what speed would the rider experience apparent weightlessness?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261" y="2474010"/>
            <a:ext cx="371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solidFill>
                  <a:srgbClr val="FFFF00"/>
                </a:solidFill>
              </a:rPr>
              <a:t>Apparent weightlessness occurs when there is no reaction force on the body for us to feel as weight.</a:t>
            </a:r>
          </a:p>
        </p:txBody>
      </p:sp>
    </p:spTree>
    <p:extLst>
      <p:ext uri="{BB962C8B-B14F-4D97-AF65-F5344CB8AC3E}">
        <p14:creationId xmlns:p14="http://schemas.microsoft.com/office/powerpoint/2010/main" val="2900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build="p"/>
      <p:bldP spid="14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Zero G</a:t>
            </a:r>
            <a:endParaRPr lang="en-AU" dirty="0"/>
          </a:p>
        </p:txBody>
      </p:sp>
      <p:pic>
        <p:nvPicPr>
          <p:cNvPr id="18434" name="Picture 2" descr="http://cdn.phys.org/newman/gfx/news/hires/2011/2-graphicsho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3595"/>
            <a:ext cx="7913164" cy="42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esa.int/var/esa/storage/images/esa_multimedia/images/2007/11/zero-g_airbus_a300_for_parabolic_flights/9988895-2-eng-GB/Zero-G_Airbus_A300_for_parabolic_flight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64" y="10668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NASA's Vomit Comet Trains Astronauts in the Ways of Weightless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6815"/>
            <a:ext cx="3355975" cy="16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8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Pendulums</a:t>
            </a:r>
            <a:r>
              <a:rPr lang="en-AU" dirty="0"/>
              <a:t> and </a:t>
            </a:r>
            <a:br>
              <a:rPr lang="en-AU" dirty="0"/>
            </a:br>
            <a:r>
              <a:rPr lang="en-AU" dirty="0">
                <a:solidFill>
                  <a:srgbClr val="92D050"/>
                </a:solidFill>
              </a:rPr>
              <a:t>Non Uniform </a:t>
            </a:r>
            <a:r>
              <a:rPr lang="en-AU" dirty="0"/>
              <a:t>Circular Motion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5619750" cy="4270375"/>
          </a:xfrm>
        </p:spPr>
        <p:txBody>
          <a:bodyPr/>
          <a:lstStyle/>
          <a:p>
            <a:r>
              <a:rPr lang="en-AU" sz="2200" dirty="0"/>
              <a:t>A pendulum is an example of </a:t>
            </a:r>
            <a:r>
              <a:rPr lang="en-AU" sz="2200" b="1" dirty="0">
                <a:solidFill>
                  <a:srgbClr val="FF0000"/>
                </a:solidFill>
              </a:rPr>
              <a:t>non uniform circular motion</a:t>
            </a:r>
            <a:r>
              <a:rPr lang="en-AU" sz="2200" dirty="0"/>
              <a:t>. </a:t>
            </a:r>
          </a:p>
          <a:p>
            <a:r>
              <a:rPr lang="en-AU" sz="2200" dirty="0"/>
              <a:t>The mass swings through a circular arc but its </a:t>
            </a:r>
            <a:r>
              <a:rPr lang="en-AU" sz="2200" b="1" dirty="0">
                <a:solidFill>
                  <a:srgbClr val="00B050"/>
                </a:solidFill>
              </a:rPr>
              <a:t>speed changes </a:t>
            </a:r>
            <a:r>
              <a:rPr lang="en-AU" sz="2200" dirty="0"/>
              <a:t>due to </a:t>
            </a:r>
            <a:r>
              <a:rPr lang="en-AU" sz="2200" b="1" dirty="0">
                <a:solidFill>
                  <a:srgbClr val="0070C0"/>
                </a:solidFill>
              </a:rPr>
              <a:t>potential</a:t>
            </a:r>
            <a:r>
              <a:rPr lang="en-AU" sz="2200" dirty="0">
                <a:solidFill>
                  <a:srgbClr val="0070C0"/>
                </a:solidFill>
              </a:rPr>
              <a:t> </a:t>
            </a:r>
            <a:r>
              <a:rPr lang="en-AU" sz="2200" dirty="0"/>
              <a:t>to </a:t>
            </a:r>
            <a:r>
              <a:rPr lang="en-AU" sz="2200" b="1" dirty="0">
                <a:solidFill>
                  <a:srgbClr val="FFFF00"/>
                </a:solidFill>
              </a:rPr>
              <a:t>kinetic energy </a:t>
            </a:r>
            <a:r>
              <a:rPr lang="en-AU" sz="2200" dirty="0"/>
              <a:t>conversions.</a:t>
            </a:r>
          </a:p>
          <a:p>
            <a:r>
              <a:rPr lang="en-AU" sz="2200" dirty="0"/>
              <a:t>Because the speed is not constant, the required </a:t>
            </a:r>
            <a:r>
              <a:rPr lang="en-AU" sz="2200" b="1" dirty="0">
                <a:solidFill>
                  <a:srgbClr val="0070C0"/>
                </a:solidFill>
              </a:rPr>
              <a:t>centripetal force </a:t>
            </a:r>
            <a:r>
              <a:rPr lang="en-AU" sz="2200" dirty="0"/>
              <a:t>also </a:t>
            </a:r>
            <a:r>
              <a:rPr lang="en-AU" sz="2200" b="1" dirty="0">
                <a:solidFill>
                  <a:srgbClr val="0070C0"/>
                </a:solidFill>
              </a:rPr>
              <a:t>changes</a:t>
            </a:r>
            <a:r>
              <a:rPr lang="en-AU" sz="2200" dirty="0"/>
              <a:t>.</a:t>
            </a:r>
          </a:p>
          <a:p>
            <a:r>
              <a:rPr lang="en-AU" sz="2200" dirty="0"/>
              <a:t>This means that the </a:t>
            </a:r>
            <a:r>
              <a:rPr lang="en-AU" sz="2200" b="1" dirty="0">
                <a:solidFill>
                  <a:srgbClr val="00B050"/>
                </a:solidFill>
              </a:rPr>
              <a:t>tension</a:t>
            </a:r>
            <a:r>
              <a:rPr lang="en-AU" sz="2200" dirty="0"/>
              <a:t> varies as well. </a:t>
            </a:r>
          </a:p>
          <a:p>
            <a:r>
              <a:rPr lang="en-AU" sz="2200" i="1" dirty="0">
                <a:solidFill>
                  <a:srgbClr val="FF0000"/>
                </a:solidFill>
              </a:rPr>
              <a:t>Q. </a:t>
            </a:r>
            <a:r>
              <a:rPr lang="en-AU" sz="2200" i="1" dirty="0"/>
              <a:t>What other reason is there that the tension might vary depending on position in the arc? </a:t>
            </a:r>
          </a:p>
        </p:txBody>
      </p:sp>
      <p:pic>
        <p:nvPicPr>
          <p:cNvPr id="8" name="Picture 2" descr="https://math.la.asu.edu/~kawski/MAPLE/274/images/pendulum5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2393950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Pendulums</a:t>
            </a:r>
            <a:r>
              <a:rPr lang="en-AU" dirty="0"/>
              <a:t> and </a:t>
            </a:r>
            <a:br>
              <a:rPr lang="en-AU" dirty="0"/>
            </a:br>
            <a:r>
              <a:rPr lang="en-AU" dirty="0">
                <a:solidFill>
                  <a:srgbClr val="92D050"/>
                </a:solidFill>
              </a:rPr>
              <a:t>Non Uniform </a:t>
            </a:r>
            <a:r>
              <a:rPr lang="en-AU" dirty="0"/>
              <a:t>Circular Motion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81000" y="1828800"/>
            <a:ext cx="5105400" cy="4270375"/>
          </a:xfrm>
        </p:spPr>
        <p:txBody>
          <a:bodyPr/>
          <a:lstStyle/>
          <a:p>
            <a:r>
              <a:rPr lang="en-AU" sz="2200" dirty="0"/>
              <a:t>Pendulum calculations require use of PE to </a:t>
            </a:r>
            <a:r>
              <a:rPr lang="en-AU" sz="2200" dirty="0" err="1"/>
              <a:t>KE</a:t>
            </a:r>
            <a:r>
              <a:rPr lang="en-AU" sz="2200" dirty="0"/>
              <a:t> conversion calculations to work out speed..</a:t>
            </a:r>
          </a:p>
          <a:p>
            <a:endParaRPr lang="en-AU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	i.e. </a:t>
            </a:r>
            <a:r>
              <a:rPr lang="en-AU" b="1" dirty="0">
                <a:solidFill>
                  <a:srgbClr val="00B0F0"/>
                </a:solidFill>
              </a:rPr>
              <a:t>PE</a:t>
            </a:r>
            <a:r>
              <a:rPr lang="en-AU" b="1" dirty="0">
                <a:solidFill>
                  <a:srgbClr val="FF0000"/>
                </a:solidFill>
              </a:rPr>
              <a:t> lost = </a:t>
            </a:r>
            <a:r>
              <a:rPr lang="en-AU" b="1" dirty="0" err="1">
                <a:solidFill>
                  <a:srgbClr val="FFFF00"/>
                </a:solidFill>
              </a:rPr>
              <a:t>KE</a:t>
            </a:r>
            <a:r>
              <a:rPr lang="en-AU" b="1" dirty="0">
                <a:solidFill>
                  <a:srgbClr val="FF0000"/>
                </a:solidFill>
              </a:rPr>
              <a:t> gained</a:t>
            </a:r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		</a:t>
            </a:r>
            <a:r>
              <a:rPr lang="en-AU" b="1" dirty="0" err="1">
                <a:solidFill>
                  <a:srgbClr val="00B0F0"/>
                </a:solidFill>
              </a:rPr>
              <a:t>mgh</a:t>
            </a:r>
            <a:r>
              <a:rPr lang="en-AU" b="1" dirty="0">
                <a:solidFill>
                  <a:srgbClr val="FF0000"/>
                </a:solidFill>
              </a:rPr>
              <a:t> = </a:t>
            </a:r>
            <a:r>
              <a:rPr lang="en-AU" b="1" dirty="0">
                <a:solidFill>
                  <a:srgbClr val="FFFF00"/>
                </a:solidFill>
              </a:rPr>
              <a:t>½ mv</a:t>
            </a:r>
            <a:r>
              <a:rPr lang="en-AU" b="1" baseline="30000" dirty="0">
                <a:solidFill>
                  <a:srgbClr val="FFFF00"/>
                </a:solidFill>
              </a:rPr>
              <a:t>2</a:t>
            </a:r>
          </a:p>
          <a:p>
            <a:pPr marL="0" indent="0">
              <a:buNone/>
            </a:pPr>
            <a:endParaRPr lang="en-AU" b="1" baseline="30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AU" b="1" baseline="30000" dirty="0">
                <a:solidFill>
                  <a:srgbClr val="FFFF00"/>
                </a:solidFill>
              </a:rPr>
              <a:t>		</a:t>
            </a:r>
            <a:r>
              <a:rPr lang="en-AU" b="1" dirty="0" err="1">
                <a:solidFill>
                  <a:srgbClr val="00B0F0"/>
                </a:solidFill>
              </a:rPr>
              <a:t>gh</a:t>
            </a:r>
            <a:r>
              <a:rPr lang="en-AU" b="1" dirty="0">
                <a:solidFill>
                  <a:srgbClr val="FF0000"/>
                </a:solidFill>
              </a:rPr>
              <a:t> = </a:t>
            </a:r>
            <a:r>
              <a:rPr lang="en-AU" b="1" dirty="0">
                <a:solidFill>
                  <a:srgbClr val="FFFF00"/>
                </a:solidFill>
              </a:rPr>
              <a:t>½ v</a:t>
            </a:r>
            <a:r>
              <a:rPr lang="en-AU" b="1" baseline="30000" dirty="0">
                <a:solidFill>
                  <a:srgbClr val="FFFF00"/>
                </a:solidFill>
              </a:rPr>
              <a:t>2</a:t>
            </a:r>
          </a:p>
          <a:p>
            <a:pPr marL="0" indent="0">
              <a:buNone/>
            </a:pPr>
            <a:endParaRPr lang="en-AU" b="1" baseline="30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</a:rPr>
              <a:t>		</a:t>
            </a:r>
            <a:r>
              <a:rPr lang="en-AU" b="1" dirty="0">
                <a:solidFill>
                  <a:srgbClr val="FFFF00"/>
                </a:solidFill>
              </a:rPr>
              <a:t>v</a:t>
            </a:r>
            <a:r>
              <a:rPr lang="en-AU" b="1" dirty="0">
                <a:solidFill>
                  <a:srgbClr val="FF0000"/>
                </a:solidFill>
              </a:rPr>
              <a:t> = </a:t>
            </a:r>
            <a:r>
              <a:rPr lang="en-AU" b="1" dirty="0">
                <a:solidFill>
                  <a:srgbClr val="00B0F0"/>
                </a:solidFill>
              </a:rPr>
              <a:t>√2gh </a:t>
            </a:r>
            <a:endParaRPr lang="en-AU" b="1" baseline="30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AU" sz="2200" b="1" baseline="30000" dirty="0">
              <a:solidFill>
                <a:srgbClr val="FFFF00"/>
              </a:solidFill>
            </a:endParaRPr>
          </a:p>
        </p:txBody>
      </p:sp>
      <p:pic>
        <p:nvPicPr>
          <p:cNvPr id="8" name="Picture 2" descr="https://math.la.asu.edu/~kawski/MAPLE/274/images/pendulum5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285115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/>
          <p:cNvSpPr/>
          <p:nvPr/>
        </p:nvSpPr>
        <p:spPr>
          <a:xfrm>
            <a:off x="4876800" y="4637087"/>
            <a:ext cx="3638550" cy="160020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Speed can then be used in a Centripetal Force Calculation</a:t>
            </a:r>
          </a:p>
        </p:txBody>
      </p:sp>
    </p:spTree>
    <p:extLst>
      <p:ext uri="{BB962C8B-B14F-4D97-AF65-F5344CB8AC3E}">
        <p14:creationId xmlns:p14="http://schemas.microsoft.com/office/powerpoint/2010/main" val="135250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Pendulums</a:t>
            </a:r>
            <a:r>
              <a:rPr lang="en-AU" dirty="0"/>
              <a:t> and </a:t>
            </a:r>
            <a:br>
              <a:rPr lang="en-AU" dirty="0"/>
            </a:br>
            <a:r>
              <a:rPr lang="en-AU" dirty="0">
                <a:solidFill>
                  <a:srgbClr val="92D050"/>
                </a:solidFill>
              </a:rPr>
              <a:t>Non Uniform </a:t>
            </a:r>
            <a:r>
              <a:rPr lang="en-AU" dirty="0"/>
              <a:t>Circular Motion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786359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>
                <a:latin typeface="+mn-lt"/>
              </a:rPr>
              <a:t>Mr Carter’s dog “Tess” enjoys playing on the swing when she goes “</a:t>
            </a:r>
            <a:r>
              <a:rPr lang="en-AU" sz="2200" dirty="0" err="1">
                <a:latin typeface="+mn-lt"/>
              </a:rPr>
              <a:t>walkies</a:t>
            </a:r>
            <a:r>
              <a:rPr lang="en-AU" sz="2200" dirty="0">
                <a:latin typeface="+mn-lt"/>
              </a:rPr>
              <a:t>” down to the park. </a:t>
            </a:r>
          </a:p>
          <a:p>
            <a:endParaRPr lang="en-AU" sz="2200" dirty="0">
              <a:latin typeface="+mn-lt"/>
            </a:endParaRPr>
          </a:p>
          <a:p>
            <a:r>
              <a:rPr lang="en-AU" sz="2200" dirty="0">
                <a:latin typeface="+mn-lt"/>
              </a:rPr>
              <a:t>If Tess has a mass of 35.0 kg and swings to a height of 1.65 m above her lowest position at the end of  2.50m chains.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4800" y="4344243"/>
            <a:ext cx="3591342" cy="2438402"/>
            <a:chOff x="4847800" y="1642716"/>
            <a:chExt cx="3591342" cy="2438402"/>
          </a:xfrm>
        </p:grpSpPr>
        <p:sp>
          <p:nvSpPr>
            <p:cNvPr id="12" name="Rectangle 11"/>
            <p:cNvSpPr/>
            <p:nvPr/>
          </p:nvSpPr>
          <p:spPr>
            <a:xfrm>
              <a:off x="4847800" y="1642717"/>
              <a:ext cx="3591342" cy="24384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6" descr="http://45.media.tumblr.com/31638acb11e4ab03fb262d8228646e5a/tumblr_mvcd11xKDP1svwlszo1_400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2100" y="1642716"/>
              <a:ext cx="1843431" cy="243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0000"/>
          <a:stretch/>
        </p:blipFill>
        <p:spPr>
          <a:xfrm>
            <a:off x="6858000" y="1690688"/>
            <a:ext cx="1838504" cy="26843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4191000"/>
            <a:ext cx="3972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000" dirty="0"/>
          </a:p>
          <a:p>
            <a:pPr marL="514350" indent="-514350">
              <a:buFont typeface="+mj-lt"/>
              <a:buAutoNum type="alphaLcParenR"/>
            </a:pPr>
            <a:r>
              <a:rPr lang="en-AU" sz="2000" dirty="0"/>
              <a:t>Where is the </a:t>
            </a:r>
            <a:r>
              <a:rPr lang="en-AU" sz="2000" dirty="0">
                <a:solidFill>
                  <a:srgbClr val="00B0F0"/>
                </a:solidFill>
              </a:rPr>
              <a:t>tension </a:t>
            </a:r>
            <a:r>
              <a:rPr lang="en-AU" sz="2000" dirty="0"/>
              <a:t>in the chains the greatest?</a:t>
            </a:r>
          </a:p>
          <a:p>
            <a:endParaRPr lang="en-AU" sz="2000" dirty="0"/>
          </a:p>
          <a:p>
            <a:pPr marL="514350" indent="-514350">
              <a:buFont typeface="+mj-lt"/>
              <a:buAutoNum type="alphaLcParenR"/>
            </a:pPr>
            <a:r>
              <a:rPr lang="en-AU" sz="2000" dirty="0"/>
              <a:t>What is the tension in each cable at this point? </a:t>
            </a:r>
          </a:p>
        </p:txBody>
      </p:sp>
    </p:spTree>
    <p:extLst>
      <p:ext uri="{BB962C8B-B14F-4D97-AF65-F5344CB8AC3E}">
        <p14:creationId xmlns:p14="http://schemas.microsoft.com/office/powerpoint/2010/main" val="6875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1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11430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Motion in a Vertical Circle</a:t>
            </a:r>
          </a:p>
        </p:txBody>
      </p:sp>
      <p:sp>
        <p:nvSpPr>
          <p:cNvPr id="590870" name="Text Box 22"/>
          <p:cNvSpPr txBox="1">
            <a:spLocks noChangeArrowheads="1"/>
          </p:cNvSpPr>
          <p:nvPr/>
        </p:nvSpPr>
        <p:spPr bwMode="auto">
          <a:xfrm>
            <a:off x="266700" y="1219200"/>
            <a:ext cx="8610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most important thing to note about ANY form of circular motion is that the 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SUM of ALL FORCES </a:t>
            </a:r>
            <a:r>
              <a:rPr kumimoji="0"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must equal the 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Centripetal Force</a:t>
            </a:r>
            <a:r>
              <a:rPr kumimoji="0"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kumimoji="0"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91194" name="Text Box 346"/>
          <p:cNvSpPr txBox="1">
            <a:spLocks noChangeArrowheads="1"/>
          </p:cNvSpPr>
          <p:nvPr/>
        </p:nvSpPr>
        <p:spPr bwMode="auto">
          <a:xfrm>
            <a:off x="240574" y="3048001"/>
            <a:ext cx="863672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66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∑F = F</a:t>
            </a:r>
            <a:r>
              <a:rPr lang="en-US" altLang="en-US" sz="6600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endParaRPr lang="en-US" altLang="en-US" sz="6600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0" name="Text Box 346"/>
          <p:cNvSpPr txBox="1">
            <a:spLocks noChangeArrowheads="1"/>
          </p:cNvSpPr>
          <p:nvPr/>
        </p:nvSpPr>
        <p:spPr bwMode="auto">
          <a:xfrm>
            <a:off x="240574" y="4648200"/>
            <a:ext cx="863672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Note also that the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positive 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 is always along acceleration, i.e.,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toward the center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circle.</a:t>
            </a:r>
          </a:p>
        </p:txBody>
      </p:sp>
    </p:spTree>
    <p:extLst>
      <p:ext uri="{BB962C8B-B14F-4D97-AF65-F5344CB8AC3E}">
        <p14:creationId xmlns:p14="http://schemas.microsoft.com/office/powerpoint/2010/main" val="23433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70" grpId="0" autoUpdateAnimBg="0"/>
      <p:bldP spid="591194" grpId="0" autoUpdateAnimBg="0"/>
      <p:bldP spid="1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1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11430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Motion in a Vertical Circle</a:t>
            </a:r>
          </a:p>
        </p:txBody>
      </p:sp>
      <p:sp>
        <p:nvSpPr>
          <p:cNvPr id="590870" name="Text Box 22"/>
          <p:cNvSpPr txBox="1">
            <a:spLocks noChangeArrowheads="1"/>
          </p:cNvSpPr>
          <p:nvPr/>
        </p:nvSpPr>
        <p:spPr bwMode="auto">
          <a:xfrm>
            <a:off x="3962400" y="1066800"/>
            <a:ext cx="4876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Consider the forces on a ball attached to a string as it moves in a vertical loop.</a:t>
            </a:r>
            <a:endParaRPr kumimoji="0"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591051" name="Group 203"/>
          <p:cNvGrpSpPr>
            <a:grpSpLocks/>
          </p:cNvGrpSpPr>
          <p:nvPr/>
        </p:nvGrpSpPr>
        <p:grpSpPr bwMode="auto">
          <a:xfrm>
            <a:off x="762000" y="1066800"/>
            <a:ext cx="2971800" cy="5410200"/>
            <a:chOff x="480" y="672"/>
            <a:chExt cx="1872" cy="3408"/>
          </a:xfrm>
        </p:grpSpPr>
        <p:sp>
          <p:nvSpPr>
            <p:cNvPr id="590850" name="Rectangle 2"/>
            <p:cNvSpPr>
              <a:spLocks noChangeArrowheads="1"/>
            </p:cNvSpPr>
            <p:nvPr/>
          </p:nvSpPr>
          <p:spPr bwMode="auto">
            <a:xfrm>
              <a:off x="480" y="672"/>
              <a:ext cx="1872" cy="3408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0901" name="Oval 53"/>
            <p:cNvSpPr>
              <a:spLocks noChangeArrowheads="1"/>
            </p:cNvSpPr>
            <p:nvPr/>
          </p:nvSpPr>
          <p:spPr bwMode="auto">
            <a:xfrm>
              <a:off x="768" y="965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050" name="Oval 202"/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1194" name="Text Box 346"/>
          <p:cNvSpPr txBox="1">
            <a:spLocks noChangeArrowheads="1"/>
          </p:cNvSpPr>
          <p:nvPr/>
        </p:nvSpPr>
        <p:spPr bwMode="auto">
          <a:xfrm>
            <a:off x="3902075" y="3078162"/>
            <a:ext cx="48006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Note also that the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positive 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 is always along line of centripetal acceleration, i.e.,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toward the center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circle.</a:t>
            </a:r>
          </a:p>
        </p:txBody>
      </p:sp>
      <p:grpSp>
        <p:nvGrpSpPr>
          <p:cNvPr id="591395" name="Group 547"/>
          <p:cNvGrpSpPr>
            <a:grpSpLocks/>
          </p:cNvGrpSpPr>
          <p:nvPr/>
        </p:nvGrpSpPr>
        <p:grpSpPr bwMode="auto">
          <a:xfrm>
            <a:off x="762000" y="1676400"/>
            <a:ext cx="2895600" cy="4572000"/>
            <a:chOff x="480" y="1056"/>
            <a:chExt cx="1824" cy="2880"/>
          </a:xfrm>
        </p:grpSpPr>
        <p:grpSp>
          <p:nvGrpSpPr>
            <p:cNvPr id="4186" name="Group 530"/>
            <p:cNvGrpSpPr>
              <a:grpSpLocks/>
            </p:cNvGrpSpPr>
            <p:nvPr/>
          </p:nvGrpSpPr>
          <p:grpSpPr bwMode="auto">
            <a:xfrm>
              <a:off x="1344" y="1680"/>
              <a:ext cx="192" cy="816"/>
              <a:chOff x="1344" y="1680"/>
              <a:chExt cx="192" cy="816"/>
            </a:xfrm>
          </p:grpSpPr>
          <p:sp>
            <p:nvSpPr>
              <p:cNvPr id="591375" name="Oval 527"/>
              <p:cNvSpPr>
                <a:spLocks noChangeArrowheads="1"/>
              </p:cNvSpPr>
              <p:nvPr/>
            </p:nvSpPr>
            <p:spPr bwMode="auto">
              <a:xfrm>
                <a:off x="1344" y="2304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376" name="Line 528"/>
              <p:cNvSpPr>
                <a:spLocks noChangeShapeType="1"/>
              </p:cNvSpPr>
              <p:nvPr/>
            </p:nvSpPr>
            <p:spPr bwMode="auto">
              <a:xfrm>
                <a:off x="1440" y="1680"/>
                <a:ext cx="0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187" name="Group 532"/>
            <p:cNvGrpSpPr>
              <a:grpSpLocks/>
            </p:cNvGrpSpPr>
            <p:nvPr/>
          </p:nvGrpSpPr>
          <p:grpSpPr bwMode="auto">
            <a:xfrm flipV="1">
              <a:off x="1584" y="1536"/>
              <a:ext cx="384" cy="485"/>
              <a:chOff x="1632" y="3355"/>
              <a:chExt cx="384" cy="485"/>
            </a:xfrm>
          </p:grpSpPr>
          <p:sp>
            <p:nvSpPr>
              <p:cNvPr id="591381" name="Line 53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201" name="Text Box 534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grpSp>
          <p:nvGrpSpPr>
            <p:cNvPr id="4188" name="Group 535"/>
            <p:cNvGrpSpPr>
              <a:grpSpLocks/>
            </p:cNvGrpSpPr>
            <p:nvPr/>
          </p:nvGrpSpPr>
          <p:grpSpPr bwMode="auto">
            <a:xfrm>
              <a:off x="864" y="1680"/>
              <a:ext cx="1392" cy="1205"/>
              <a:chOff x="864" y="1680"/>
              <a:chExt cx="1392" cy="1205"/>
            </a:xfrm>
          </p:grpSpPr>
          <p:sp>
            <p:nvSpPr>
              <p:cNvPr id="591384" name="Line 536"/>
              <p:cNvSpPr>
                <a:spLocks noChangeShapeType="1"/>
              </p:cNvSpPr>
              <p:nvPr/>
            </p:nvSpPr>
            <p:spPr bwMode="auto">
              <a:xfrm>
                <a:off x="1440" y="1680"/>
                <a:ext cx="0" cy="6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92" name="Text Box 537"/>
              <p:cNvSpPr txBox="1">
                <a:spLocks noChangeArrowheads="1"/>
              </p:cNvSpPr>
              <p:nvPr/>
            </p:nvSpPr>
            <p:spPr bwMode="auto">
              <a:xfrm>
                <a:off x="1008" y="1920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4193" name="Group 538"/>
              <p:cNvGrpSpPr>
                <a:grpSpLocks/>
              </p:cNvGrpSpPr>
              <p:nvPr/>
            </p:nvGrpSpPr>
            <p:grpSpPr bwMode="auto">
              <a:xfrm>
                <a:off x="864" y="2496"/>
                <a:ext cx="576" cy="389"/>
                <a:chOff x="672" y="3456"/>
                <a:chExt cx="576" cy="389"/>
              </a:xfrm>
            </p:grpSpPr>
            <p:sp>
              <p:nvSpPr>
                <p:cNvPr id="591387" name="Line 539"/>
                <p:cNvSpPr>
                  <a:spLocks noChangeShapeType="1"/>
                </p:cNvSpPr>
                <p:nvPr/>
              </p:nvSpPr>
              <p:spPr bwMode="auto">
                <a:xfrm>
                  <a:off x="1248" y="34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99" name="Text Box 540"/>
                <p:cNvSpPr txBox="1">
                  <a:spLocks noChangeArrowheads="1"/>
                </p:cNvSpPr>
                <p:nvPr/>
              </p:nvSpPr>
              <p:spPr bwMode="auto">
                <a:xfrm>
                  <a:off x="672" y="34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389" name="Line 541"/>
              <p:cNvSpPr>
                <a:spLocks noChangeShapeType="1"/>
              </p:cNvSpPr>
              <p:nvPr/>
            </p:nvSpPr>
            <p:spPr bwMode="auto">
              <a:xfrm>
                <a:off x="1488" y="240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95" name="Text Box 542"/>
              <p:cNvSpPr txBox="1">
                <a:spLocks noChangeArrowheads="1"/>
              </p:cNvSpPr>
              <p:nvPr/>
            </p:nvSpPr>
            <p:spPr bwMode="auto">
              <a:xfrm>
                <a:off x="1920" y="2165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591391" name="Line 543"/>
              <p:cNvSpPr>
                <a:spLocks noChangeShapeType="1"/>
              </p:cNvSpPr>
              <p:nvPr/>
            </p:nvSpPr>
            <p:spPr bwMode="auto">
              <a:xfrm flipV="1">
                <a:off x="1431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392" name="Oval 544"/>
              <p:cNvSpPr>
                <a:spLocks noChangeArrowheads="1"/>
              </p:cNvSpPr>
              <p:nvPr/>
            </p:nvSpPr>
            <p:spPr bwMode="auto">
              <a:xfrm>
                <a:off x="1344" y="230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393" name="Text Box 545"/>
            <p:cNvSpPr txBox="1">
              <a:spLocks noChangeArrowheads="1"/>
            </p:cNvSpPr>
            <p:nvPr/>
          </p:nvSpPr>
          <p:spPr bwMode="auto">
            <a:xfrm>
              <a:off x="912" y="1056"/>
              <a:ext cx="115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Bottom</a:t>
              </a:r>
            </a:p>
          </p:txBody>
        </p:sp>
        <p:sp>
          <p:nvSpPr>
            <p:cNvPr id="591394" name="Text Box 546"/>
            <p:cNvSpPr txBox="1">
              <a:spLocks noChangeArrowheads="1"/>
            </p:cNvSpPr>
            <p:nvPr/>
          </p:nvSpPr>
          <p:spPr bwMode="auto">
            <a:xfrm>
              <a:off x="480" y="3014"/>
              <a:ext cx="182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Maximum tension T, W opposes F</a:t>
              </a:r>
              <a:r>
                <a:rPr lang="en-US" altLang="en-US" i="1" baseline="-25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</a:t>
              </a:r>
              <a:endParaRPr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591412" name="Group 564"/>
          <p:cNvGrpSpPr>
            <a:grpSpLocks/>
          </p:cNvGrpSpPr>
          <p:nvPr/>
        </p:nvGrpSpPr>
        <p:grpSpPr bwMode="auto">
          <a:xfrm>
            <a:off x="838200" y="1371600"/>
            <a:ext cx="2819400" cy="4664075"/>
            <a:chOff x="528" y="864"/>
            <a:chExt cx="1776" cy="2938"/>
          </a:xfrm>
        </p:grpSpPr>
        <p:grpSp>
          <p:nvGrpSpPr>
            <p:cNvPr id="4171" name="Group 565"/>
            <p:cNvGrpSpPr>
              <a:grpSpLocks/>
            </p:cNvGrpSpPr>
            <p:nvPr/>
          </p:nvGrpSpPr>
          <p:grpSpPr bwMode="auto">
            <a:xfrm>
              <a:off x="1248" y="1200"/>
              <a:ext cx="480" cy="346"/>
              <a:chOff x="3552" y="2496"/>
              <a:chExt cx="480" cy="346"/>
            </a:xfrm>
          </p:grpSpPr>
          <p:sp>
            <p:nvSpPr>
              <p:cNvPr id="591414" name="Line 566"/>
              <p:cNvSpPr>
                <a:spLocks noChangeShapeType="1"/>
              </p:cNvSpPr>
              <p:nvPr/>
            </p:nvSpPr>
            <p:spPr bwMode="auto">
              <a:xfrm rot="5400000">
                <a:off x="3792" y="2304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85" name="Text Box 567"/>
              <p:cNvSpPr txBox="1">
                <a:spLocks noChangeArrowheads="1"/>
              </p:cNvSpPr>
              <p:nvPr/>
            </p:nvSpPr>
            <p:spPr bwMode="auto">
              <a:xfrm>
                <a:off x="3552" y="2496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grpSp>
          <p:nvGrpSpPr>
            <p:cNvPr id="4172" name="Group 568"/>
            <p:cNvGrpSpPr>
              <a:grpSpLocks/>
            </p:cNvGrpSpPr>
            <p:nvPr/>
          </p:nvGrpSpPr>
          <p:grpSpPr bwMode="auto">
            <a:xfrm>
              <a:off x="1440" y="864"/>
              <a:ext cx="864" cy="1301"/>
              <a:chOff x="1440" y="864"/>
              <a:chExt cx="864" cy="1301"/>
            </a:xfrm>
          </p:grpSpPr>
          <p:sp>
            <p:nvSpPr>
              <p:cNvPr id="4175" name="Text Box 569"/>
              <p:cNvSpPr txBox="1">
                <a:spLocks noChangeArrowheads="1"/>
              </p:cNvSpPr>
              <p:nvPr/>
            </p:nvSpPr>
            <p:spPr bwMode="auto">
              <a:xfrm>
                <a:off x="1920" y="864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4176" name="Text Box 570"/>
              <p:cNvSpPr txBox="1">
                <a:spLocks noChangeArrowheads="1"/>
              </p:cNvSpPr>
              <p:nvPr/>
            </p:nvSpPr>
            <p:spPr bwMode="auto">
              <a:xfrm>
                <a:off x="1680" y="1301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4177" name="Group 571"/>
              <p:cNvGrpSpPr>
                <a:grpSpLocks/>
              </p:cNvGrpSpPr>
              <p:nvPr/>
            </p:nvGrpSpPr>
            <p:grpSpPr bwMode="auto">
              <a:xfrm>
                <a:off x="1632" y="1776"/>
                <a:ext cx="576" cy="389"/>
                <a:chOff x="672" y="3456"/>
                <a:chExt cx="576" cy="389"/>
              </a:xfrm>
            </p:grpSpPr>
            <p:sp>
              <p:nvSpPr>
                <p:cNvPr id="591420" name="Line 572"/>
                <p:cNvSpPr>
                  <a:spLocks noChangeShapeType="1"/>
                </p:cNvSpPr>
                <p:nvPr/>
              </p:nvSpPr>
              <p:spPr bwMode="auto">
                <a:xfrm>
                  <a:off x="1248" y="34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83" name="Text Box 573"/>
                <p:cNvSpPr txBox="1">
                  <a:spLocks noChangeArrowheads="1"/>
                </p:cNvSpPr>
                <p:nvPr/>
              </p:nvSpPr>
              <p:spPr bwMode="auto">
                <a:xfrm>
                  <a:off x="672" y="34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422" name="Oval 574"/>
              <p:cNvSpPr>
                <a:spLocks noChangeArrowheads="1"/>
              </p:cNvSpPr>
              <p:nvPr/>
            </p:nvSpPr>
            <p:spPr bwMode="auto">
              <a:xfrm>
                <a:off x="2112" y="158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23" name="Line 575"/>
              <p:cNvSpPr>
                <a:spLocks noChangeShapeType="1"/>
              </p:cNvSpPr>
              <p:nvPr/>
            </p:nvSpPr>
            <p:spPr bwMode="auto">
              <a:xfrm>
                <a:off x="1440" y="1680"/>
                <a:ext cx="720" cy="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24" name="Line 576"/>
              <p:cNvSpPr>
                <a:spLocks noChangeShapeType="1"/>
              </p:cNvSpPr>
              <p:nvPr/>
            </p:nvSpPr>
            <p:spPr bwMode="auto">
              <a:xfrm flipH="1">
                <a:off x="1728" y="168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25" name="Line 577"/>
              <p:cNvSpPr>
                <a:spLocks noChangeShapeType="1"/>
              </p:cNvSpPr>
              <p:nvPr/>
            </p:nvSpPr>
            <p:spPr bwMode="auto">
              <a:xfrm flipV="1">
                <a:off x="2199" y="11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426" name="Text Box 578"/>
            <p:cNvSpPr txBox="1">
              <a:spLocks noChangeArrowheads="1"/>
            </p:cNvSpPr>
            <p:nvPr/>
          </p:nvSpPr>
          <p:spPr bwMode="auto">
            <a:xfrm>
              <a:off x="864" y="2592"/>
              <a:ext cx="115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 Right</a:t>
              </a:r>
            </a:p>
          </p:txBody>
        </p:sp>
        <p:sp>
          <p:nvSpPr>
            <p:cNvPr id="591427" name="Text Box 579"/>
            <p:cNvSpPr txBox="1">
              <a:spLocks noChangeArrowheads="1"/>
            </p:cNvSpPr>
            <p:nvPr/>
          </p:nvSpPr>
          <p:spPr bwMode="auto">
            <a:xfrm>
              <a:off x="528" y="3168"/>
              <a:ext cx="172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Weight has no effect on T</a:t>
              </a:r>
            </a:p>
          </p:txBody>
        </p:sp>
      </p:grpSp>
      <p:grpSp>
        <p:nvGrpSpPr>
          <p:cNvPr id="591428" name="Group 580"/>
          <p:cNvGrpSpPr>
            <a:grpSpLocks/>
          </p:cNvGrpSpPr>
          <p:nvPr/>
        </p:nvGrpSpPr>
        <p:grpSpPr bwMode="auto">
          <a:xfrm>
            <a:off x="838200" y="1066800"/>
            <a:ext cx="2743200" cy="5273675"/>
            <a:chOff x="528" y="672"/>
            <a:chExt cx="1728" cy="3322"/>
          </a:xfrm>
        </p:grpSpPr>
        <p:grpSp>
          <p:nvGrpSpPr>
            <p:cNvPr id="4156" name="Group 581"/>
            <p:cNvGrpSpPr>
              <a:grpSpLocks/>
            </p:cNvGrpSpPr>
            <p:nvPr/>
          </p:nvGrpSpPr>
          <p:grpSpPr bwMode="auto">
            <a:xfrm>
              <a:off x="1344" y="1680"/>
              <a:ext cx="480" cy="442"/>
              <a:chOff x="4320" y="1680"/>
              <a:chExt cx="480" cy="442"/>
            </a:xfrm>
          </p:grpSpPr>
          <p:sp>
            <p:nvSpPr>
              <p:cNvPr id="591430" name="Line 582"/>
              <p:cNvSpPr>
                <a:spLocks noChangeShapeType="1"/>
              </p:cNvSpPr>
              <p:nvPr/>
            </p:nvSpPr>
            <p:spPr bwMode="auto">
              <a:xfrm rot="5400000">
                <a:off x="4344" y="1656"/>
                <a:ext cx="336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70" name="Text Box 583"/>
              <p:cNvSpPr txBox="1">
                <a:spLocks noChangeArrowheads="1"/>
              </p:cNvSpPr>
              <p:nvPr/>
            </p:nvSpPr>
            <p:spPr bwMode="auto">
              <a:xfrm>
                <a:off x="4416" y="1776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grpSp>
          <p:nvGrpSpPr>
            <p:cNvPr id="4157" name="Group 584"/>
            <p:cNvGrpSpPr>
              <a:grpSpLocks/>
            </p:cNvGrpSpPr>
            <p:nvPr/>
          </p:nvGrpSpPr>
          <p:grpSpPr bwMode="auto">
            <a:xfrm>
              <a:off x="1392" y="672"/>
              <a:ext cx="864" cy="1258"/>
              <a:chOff x="1392" y="672"/>
              <a:chExt cx="864" cy="1258"/>
            </a:xfrm>
          </p:grpSpPr>
          <p:sp>
            <p:nvSpPr>
              <p:cNvPr id="4160" name="Text Box 585"/>
              <p:cNvSpPr txBox="1">
                <a:spLocks noChangeArrowheads="1"/>
              </p:cNvSpPr>
              <p:nvPr/>
            </p:nvSpPr>
            <p:spPr bwMode="auto">
              <a:xfrm>
                <a:off x="1392" y="1104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4161" name="Group 586"/>
              <p:cNvGrpSpPr>
                <a:grpSpLocks/>
              </p:cNvGrpSpPr>
              <p:nvPr/>
            </p:nvGrpSpPr>
            <p:grpSpPr bwMode="auto">
              <a:xfrm>
                <a:off x="1478" y="672"/>
                <a:ext cx="778" cy="1258"/>
                <a:chOff x="1478" y="672"/>
                <a:chExt cx="778" cy="1258"/>
              </a:xfrm>
            </p:grpSpPr>
            <p:sp>
              <p:nvSpPr>
                <p:cNvPr id="591435" name="Line 587"/>
                <p:cNvSpPr>
                  <a:spLocks noChangeShapeType="1"/>
                </p:cNvSpPr>
                <p:nvPr/>
              </p:nvSpPr>
              <p:spPr bwMode="auto">
                <a:xfrm>
                  <a:off x="1968" y="1248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63" name="Text Box 588"/>
                <p:cNvSpPr txBox="1">
                  <a:spLocks noChangeArrowheads="1"/>
                </p:cNvSpPr>
                <p:nvPr/>
              </p:nvSpPr>
              <p:spPr bwMode="auto">
                <a:xfrm>
                  <a:off x="1776" y="1584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591437" name="Oval 589"/>
                <p:cNvSpPr>
                  <a:spLocks noChangeArrowheads="1"/>
                </p:cNvSpPr>
                <p:nvPr/>
              </p:nvSpPr>
              <p:spPr bwMode="auto">
                <a:xfrm>
                  <a:off x="1872" y="105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1438" name="Line 590"/>
                <p:cNvSpPr>
                  <a:spLocks noChangeShapeType="1"/>
                </p:cNvSpPr>
                <p:nvPr/>
              </p:nvSpPr>
              <p:spPr bwMode="auto">
                <a:xfrm flipH="1">
                  <a:off x="1478" y="1200"/>
                  <a:ext cx="442" cy="46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1439" name="Line 591"/>
                <p:cNvSpPr>
                  <a:spLocks noChangeShapeType="1"/>
                </p:cNvSpPr>
                <p:nvPr/>
              </p:nvSpPr>
              <p:spPr bwMode="auto">
                <a:xfrm flipH="1">
                  <a:off x="1632" y="1200"/>
                  <a:ext cx="288" cy="288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1440" name="Line 592"/>
                <p:cNvSpPr>
                  <a:spLocks noChangeShapeType="1"/>
                </p:cNvSpPr>
                <p:nvPr/>
              </p:nvSpPr>
              <p:spPr bwMode="auto">
                <a:xfrm flipH="1" flipV="1">
                  <a:off x="1536" y="816"/>
                  <a:ext cx="384" cy="288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68" name="Text Box 593"/>
                <p:cNvSpPr txBox="1">
                  <a:spLocks noChangeArrowheads="1"/>
                </p:cNvSpPr>
                <p:nvPr/>
              </p:nvSpPr>
              <p:spPr bwMode="auto">
                <a:xfrm>
                  <a:off x="1680" y="672"/>
                  <a:ext cx="336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</p:grpSp>
        </p:grpSp>
        <p:sp>
          <p:nvSpPr>
            <p:cNvPr id="591442" name="Text Box 594"/>
            <p:cNvSpPr txBox="1">
              <a:spLocks noChangeArrowheads="1"/>
            </p:cNvSpPr>
            <p:nvPr/>
          </p:nvSpPr>
          <p:spPr bwMode="auto">
            <a:xfrm>
              <a:off x="576" y="2640"/>
              <a:ext cx="163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Top Right</a:t>
              </a:r>
            </a:p>
          </p:txBody>
        </p:sp>
        <p:sp>
          <p:nvSpPr>
            <p:cNvPr id="591443" name="Text Box 595"/>
            <p:cNvSpPr txBox="1">
              <a:spLocks noChangeArrowheads="1"/>
            </p:cNvSpPr>
            <p:nvPr/>
          </p:nvSpPr>
          <p:spPr bwMode="auto">
            <a:xfrm>
              <a:off x="528" y="3072"/>
              <a:ext cx="1728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Weight causes small decrease in tension T</a:t>
              </a:r>
            </a:p>
          </p:txBody>
        </p:sp>
      </p:grpSp>
      <p:grpSp>
        <p:nvGrpSpPr>
          <p:cNvPr id="591457" name="Group 609"/>
          <p:cNvGrpSpPr>
            <a:grpSpLocks/>
          </p:cNvGrpSpPr>
          <p:nvPr/>
        </p:nvGrpSpPr>
        <p:grpSpPr bwMode="auto">
          <a:xfrm>
            <a:off x="685800" y="1524000"/>
            <a:ext cx="2895600" cy="4206875"/>
            <a:chOff x="432" y="960"/>
            <a:chExt cx="1824" cy="2650"/>
          </a:xfrm>
        </p:grpSpPr>
        <p:grpSp>
          <p:nvGrpSpPr>
            <p:cNvPr id="4142" name="Group 610"/>
            <p:cNvGrpSpPr>
              <a:grpSpLocks/>
            </p:cNvGrpSpPr>
            <p:nvPr/>
          </p:nvGrpSpPr>
          <p:grpSpPr bwMode="auto">
            <a:xfrm>
              <a:off x="432" y="1008"/>
              <a:ext cx="1008" cy="1152"/>
              <a:chOff x="432" y="1008"/>
              <a:chExt cx="1008" cy="1152"/>
            </a:xfrm>
          </p:grpSpPr>
          <p:sp>
            <p:nvSpPr>
              <p:cNvPr id="4147" name="Text Box 611"/>
              <p:cNvSpPr txBox="1">
                <a:spLocks noChangeArrowheads="1"/>
              </p:cNvSpPr>
              <p:nvPr/>
            </p:nvSpPr>
            <p:spPr bwMode="auto">
              <a:xfrm flipH="1">
                <a:off x="432" y="1008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4148" name="Text Box 612"/>
              <p:cNvSpPr txBox="1">
                <a:spLocks noChangeArrowheads="1"/>
              </p:cNvSpPr>
              <p:nvPr/>
            </p:nvSpPr>
            <p:spPr bwMode="auto">
              <a:xfrm flipH="1">
                <a:off x="960" y="1296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4149" name="Group 613"/>
              <p:cNvGrpSpPr>
                <a:grpSpLocks/>
              </p:cNvGrpSpPr>
              <p:nvPr/>
            </p:nvGrpSpPr>
            <p:grpSpPr bwMode="auto">
              <a:xfrm flipH="1">
                <a:off x="768" y="1771"/>
                <a:ext cx="576" cy="389"/>
                <a:chOff x="672" y="3456"/>
                <a:chExt cx="576" cy="389"/>
              </a:xfrm>
            </p:grpSpPr>
            <p:sp>
              <p:nvSpPr>
                <p:cNvPr id="591462" name="Line 614"/>
                <p:cNvSpPr>
                  <a:spLocks noChangeShapeType="1"/>
                </p:cNvSpPr>
                <p:nvPr/>
              </p:nvSpPr>
              <p:spPr bwMode="auto">
                <a:xfrm>
                  <a:off x="1248" y="34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55" name="Text Box 615"/>
                <p:cNvSpPr txBox="1">
                  <a:spLocks noChangeArrowheads="1"/>
                </p:cNvSpPr>
                <p:nvPr/>
              </p:nvSpPr>
              <p:spPr bwMode="auto">
                <a:xfrm>
                  <a:off x="672" y="34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464" name="Oval 616"/>
              <p:cNvSpPr>
                <a:spLocks noChangeArrowheads="1"/>
              </p:cNvSpPr>
              <p:nvPr/>
            </p:nvSpPr>
            <p:spPr bwMode="auto">
              <a:xfrm flipH="1">
                <a:off x="672" y="1584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65" name="Line 617"/>
              <p:cNvSpPr>
                <a:spLocks noChangeShapeType="1"/>
              </p:cNvSpPr>
              <p:nvPr/>
            </p:nvSpPr>
            <p:spPr bwMode="auto">
              <a:xfrm flipH="1">
                <a:off x="816" y="168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66" name="Line 618"/>
              <p:cNvSpPr>
                <a:spLocks noChangeShapeType="1"/>
              </p:cNvSpPr>
              <p:nvPr/>
            </p:nvSpPr>
            <p:spPr bwMode="auto">
              <a:xfrm>
                <a:off x="768" y="1680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67" name="Line 619"/>
              <p:cNvSpPr>
                <a:spLocks noChangeShapeType="1"/>
              </p:cNvSpPr>
              <p:nvPr/>
            </p:nvSpPr>
            <p:spPr bwMode="auto">
              <a:xfrm flipH="1">
                <a:off x="576" y="1440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468" name="Line 620"/>
            <p:cNvSpPr>
              <a:spLocks noChangeShapeType="1"/>
            </p:cNvSpPr>
            <p:nvPr/>
          </p:nvSpPr>
          <p:spPr bwMode="auto">
            <a:xfrm rot="16200000" flipH="1">
              <a:off x="1488" y="1056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44" name="Text Box 621"/>
            <p:cNvSpPr txBox="1">
              <a:spLocks noChangeArrowheads="1"/>
            </p:cNvSpPr>
            <p:nvPr/>
          </p:nvSpPr>
          <p:spPr bwMode="auto">
            <a:xfrm>
              <a:off x="1200" y="960"/>
              <a:ext cx="4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+</a:t>
              </a:r>
            </a:p>
          </p:txBody>
        </p:sp>
        <p:sp>
          <p:nvSpPr>
            <p:cNvPr id="591470" name="Text Box 622"/>
            <p:cNvSpPr txBox="1">
              <a:spLocks noChangeArrowheads="1"/>
            </p:cNvSpPr>
            <p:nvPr/>
          </p:nvSpPr>
          <p:spPr bwMode="auto">
            <a:xfrm>
              <a:off x="576" y="2496"/>
              <a:ext cx="163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Left Side</a:t>
              </a:r>
            </a:p>
          </p:txBody>
        </p:sp>
        <p:sp>
          <p:nvSpPr>
            <p:cNvPr id="591471" name="Text Box 623"/>
            <p:cNvSpPr txBox="1">
              <a:spLocks noChangeArrowheads="1"/>
            </p:cNvSpPr>
            <p:nvPr/>
          </p:nvSpPr>
          <p:spPr bwMode="auto">
            <a:xfrm>
              <a:off x="528" y="2976"/>
              <a:ext cx="172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Weight has no effect on T</a:t>
              </a:r>
            </a:p>
          </p:txBody>
        </p:sp>
      </p:grpSp>
      <p:grpSp>
        <p:nvGrpSpPr>
          <p:cNvPr id="591473" name="Group 625"/>
          <p:cNvGrpSpPr>
            <a:grpSpLocks/>
          </p:cNvGrpSpPr>
          <p:nvPr/>
        </p:nvGrpSpPr>
        <p:grpSpPr bwMode="auto">
          <a:xfrm>
            <a:off x="1371600" y="2667000"/>
            <a:ext cx="2209800" cy="3140075"/>
            <a:chOff x="864" y="1680"/>
            <a:chExt cx="1392" cy="1978"/>
          </a:xfrm>
        </p:grpSpPr>
        <p:grpSp>
          <p:nvGrpSpPr>
            <p:cNvPr id="4128" name="Group 626"/>
            <p:cNvGrpSpPr>
              <a:grpSpLocks/>
            </p:cNvGrpSpPr>
            <p:nvPr/>
          </p:nvGrpSpPr>
          <p:grpSpPr bwMode="auto">
            <a:xfrm flipV="1">
              <a:off x="1680" y="2640"/>
              <a:ext cx="384" cy="485"/>
              <a:chOff x="1632" y="3355"/>
              <a:chExt cx="384" cy="485"/>
            </a:xfrm>
          </p:grpSpPr>
          <p:sp>
            <p:nvSpPr>
              <p:cNvPr id="591475" name="Line 627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41" name="Text Box 628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grpSp>
          <p:nvGrpSpPr>
            <p:cNvPr id="4129" name="Group 629"/>
            <p:cNvGrpSpPr>
              <a:grpSpLocks/>
            </p:cNvGrpSpPr>
            <p:nvPr/>
          </p:nvGrpSpPr>
          <p:grpSpPr bwMode="auto">
            <a:xfrm>
              <a:off x="864" y="1680"/>
              <a:ext cx="1392" cy="1205"/>
              <a:chOff x="864" y="1680"/>
              <a:chExt cx="1392" cy="1205"/>
            </a:xfrm>
          </p:grpSpPr>
          <p:sp>
            <p:nvSpPr>
              <p:cNvPr id="591478" name="Line 630"/>
              <p:cNvSpPr>
                <a:spLocks noChangeShapeType="1"/>
              </p:cNvSpPr>
              <p:nvPr/>
            </p:nvSpPr>
            <p:spPr bwMode="auto">
              <a:xfrm>
                <a:off x="1440" y="1680"/>
                <a:ext cx="0" cy="6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32" name="Text Box 631"/>
              <p:cNvSpPr txBox="1">
                <a:spLocks noChangeArrowheads="1"/>
              </p:cNvSpPr>
              <p:nvPr/>
            </p:nvSpPr>
            <p:spPr bwMode="auto">
              <a:xfrm>
                <a:off x="1008" y="1920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  <p:grpSp>
            <p:nvGrpSpPr>
              <p:cNvPr id="4133" name="Group 632"/>
              <p:cNvGrpSpPr>
                <a:grpSpLocks/>
              </p:cNvGrpSpPr>
              <p:nvPr/>
            </p:nvGrpSpPr>
            <p:grpSpPr bwMode="auto">
              <a:xfrm>
                <a:off x="864" y="2496"/>
                <a:ext cx="576" cy="389"/>
                <a:chOff x="672" y="3456"/>
                <a:chExt cx="576" cy="389"/>
              </a:xfrm>
            </p:grpSpPr>
            <p:sp>
              <p:nvSpPr>
                <p:cNvPr id="591481" name="Line 633"/>
                <p:cNvSpPr>
                  <a:spLocks noChangeShapeType="1"/>
                </p:cNvSpPr>
                <p:nvPr/>
              </p:nvSpPr>
              <p:spPr bwMode="auto">
                <a:xfrm>
                  <a:off x="1248" y="34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39" name="Text Box 634"/>
                <p:cNvSpPr txBox="1">
                  <a:spLocks noChangeArrowheads="1"/>
                </p:cNvSpPr>
                <p:nvPr/>
              </p:nvSpPr>
              <p:spPr bwMode="auto">
                <a:xfrm>
                  <a:off x="672" y="34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483" name="Line 635"/>
              <p:cNvSpPr>
                <a:spLocks noChangeShapeType="1"/>
              </p:cNvSpPr>
              <p:nvPr/>
            </p:nvSpPr>
            <p:spPr bwMode="auto">
              <a:xfrm>
                <a:off x="1488" y="240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35" name="Text Box 636"/>
              <p:cNvSpPr txBox="1">
                <a:spLocks noChangeArrowheads="1"/>
              </p:cNvSpPr>
              <p:nvPr/>
            </p:nvSpPr>
            <p:spPr bwMode="auto">
              <a:xfrm>
                <a:off x="1920" y="2165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591485" name="Line 637"/>
              <p:cNvSpPr>
                <a:spLocks noChangeShapeType="1"/>
              </p:cNvSpPr>
              <p:nvPr/>
            </p:nvSpPr>
            <p:spPr bwMode="auto">
              <a:xfrm flipV="1">
                <a:off x="1431" y="187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486" name="Oval 638"/>
              <p:cNvSpPr>
                <a:spLocks noChangeArrowheads="1"/>
              </p:cNvSpPr>
              <p:nvPr/>
            </p:nvSpPr>
            <p:spPr bwMode="auto">
              <a:xfrm>
                <a:off x="1344" y="230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487" name="Text Box 639"/>
            <p:cNvSpPr txBox="1">
              <a:spLocks noChangeArrowheads="1"/>
            </p:cNvSpPr>
            <p:nvPr/>
          </p:nvSpPr>
          <p:spPr bwMode="auto">
            <a:xfrm>
              <a:off x="864" y="3312"/>
              <a:ext cx="115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Bottom</a:t>
              </a:r>
            </a:p>
          </p:txBody>
        </p:sp>
      </p:grpSp>
      <p:grpSp>
        <p:nvGrpSpPr>
          <p:cNvPr id="591488" name="Group 640"/>
          <p:cNvGrpSpPr>
            <a:grpSpLocks/>
          </p:cNvGrpSpPr>
          <p:nvPr/>
        </p:nvGrpSpPr>
        <p:grpSpPr bwMode="auto">
          <a:xfrm>
            <a:off x="2133600" y="2598738"/>
            <a:ext cx="304800" cy="1363662"/>
            <a:chOff x="1344" y="1637"/>
            <a:chExt cx="192" cy="859"/>
          </a:xfrm>
        </p:grpSpPr>
        <p:sp>
          <p:nvSpPr>
            <p:cNvPr id="591489" name="Oval 641"/>
            <p:cNvSpPr>
              <a:spLocks noChangeArrowheads="1"/>
            </p:cNvSpPr>
            <p:nvPr/>
          </p:nvSpPr>
          <p:spPr bwMode="auto">
            <a:xfrm>
              <a:off x="1344" y="230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490" name="Line 642"/>
            <p:cNvSpPr>
              <a:spLocks noChangeShapeType="1"/>
            </p:cNvSpPr>
            <p:nvPr/>
          </p:nvSpPr>
          <p:spPr bwMode="auto">
            <a:xfrm>
              <a:off x="1440" y="1680"/>
              <a:ext cx="0" cy="6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491" name="Oval 643"/>
            <p:cNvSpPr>
              <a:spLocks noChangeArrowheads="1"/>
            </p:cNvSpPr>
            <p:nvPr/>
          </p:nvSpPr>
          <p:spPr bwMode="auto">
            <a:xfrm>
              <a:off x="1392" y="1637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91492" name="Group 644"/>
          <p:cNvGrpSpPr>
            <a:grpSpLocks/>
          </p:cNvGrpSpPr>
          <p:nvPr/>
        </p:nvGrpSpPr>
        <p:grpSpPr bwMode="auto">
          <a:xfrm>
            <a:off x="838200" y="1127125"/>
            <a:ext cx="2667000" cy="5197475"/>
            <a:chOff x="528" y="720"/>
            <a:chExt cx="1680" cy="3274"/>
          </a:xfrm>
        </p:grpSpPr>
        <p:grpSp>
          <p:nvGrpSpPr>
            <p:cNvPr id="4110" name="Group 645"/>
            <p:cNvGrpSpPr>
              <a:grpSpLocks/>
            </p:cNvGrpSpPr>
            <p:nvPr/>
          </p:nvGrpSpPr>
          <p:grpSpPr bwMode="auto">
            <a:xfrm>
              <a:off x="528" y="720"/>
              <a:ext cx="1680" cy="3274"/>
              <a:chOff x="528" y="720"/>
              <a:chExt cx="1680" cy="3274"/>
            </a:xfrm>
          </p:grpSpPr>
          <p:grpSp>
            <p:nvGrpSpPr>
              <p:cNvPr id="4114" name="Group 646"/>
              <p:cNvGrpSpPr>
                <a:grpSpLocks/>
              </p:cNvGrpSpPr>
              <p:nvPr/>
            </p:nvGrpSpPr>
            <p:grpSpPr bwMode="auto">
              <a:xfrm>
                <a:off x="576" y="720"/>
                <a:ext cx="1344" cy="1018"/>
                <a:chOff x="576" y="720"/>
                <a:chExt cx="1344" cy="1018"/>
              </a:xfrm>
            </p:grpSpPr>
            <p:sp>
              <p:nvSpPr>
                <p:cNvPr id="591495" name="Oval 647"/>
                <p:cNvSpPr>
                  <a:spLocks noChangeArrowheads="1"/>
                </p:cNvSpPr>
                <p:nvPr/>
              </p:nvSpPr>
              <p:spPr bwMode="auto">
                <a:xfrm>
                  <a:off x="1344" y="869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0066"/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1496" name="Line 648"/>
                <p:cNvSpPr>
                  <a:spLocks noChangeShapeType="1"/>
                </p:cNvSpPr>
                <p:nvPr/>
              </p:nvSpPr>
              <p:spPr bwMode="auto">
                <a:xfrm flipH="1">
                  <a:off x="960" y="965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19" name="Text Box 649"/>
                <p:cNvSpPr txBox="1">
                  <a:spLocks noChangeArrowheads="1"/>
                </p:cNvSpPr>
                <p:nvPr/>
              </p:nvSpPr>
              <p:spPr bwMode="auto">
                <a:xfrm>
                  <a:off x="576" y="720"/>
                  <a:ext cx="336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v</a:t>
                  </a:r>
                </a:p>
              </p:txBody>
            </p:sp>
            <p:grpSp>
              <p:nvGrpSpPr>
                <p:cNvPr id="4120" name="Group 650"/>
                <p:cNvGrpSpPr>
                  <a:grpSpLocks/>
                </p:cNvGrpSpPr>
                <p:nvPr/>
              </p:nvGrpSpPr>
              <p:grpSpPr bwMode="auto">
                <a:xfrm>
                  <a:off x="960" y="1104"/>
                  <a:ext cx="480" cy="634"/>
                  <a:chOff x="960" y="1344"/>
                  <a:chExt cx="480" cy="634"/>
                </a:xfrm>
              </p:grpSpPr>
              <p:sp>
                <p:nvSpPr>
                  <p:cNvPr id="591499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1344"/>
                    <a:ext cx="0" cy="528"/>
                  </a:xfrm>
                  <a:prstGeom prst="line">
                    <a:avLst/>
                  </a:prstGeom>
                  <a:noFill/>
                  <a:ln w="38100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endParaRPr lang="en-AU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24" name="Text Box 6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60" y="1632"/>
                    <a:ext cx="336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en-US" sz="3000" i="1">
                        <a:solidFill>
                          <a:srgbClr val="FFFF00"/>
                        </a:solidFill>
                        <a:latin typeface="Tahoma" panose="020B0604030504040204" pitchFamily="34" charset="0"/>
                      </a:rPr>
                      <a:t>T</a:t>
                    </a:r>
                    <a:endParaRPr kumimoji="0" lang="en-US" altLang="en-US" sz="3000" i="1"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591501" name="Line 653"/>
                <p:cNvSpPr>
                  <a:spLocks noChangeShapeType="1"/>
                </p:cNvSpPr>
                <p:nvPr/>
              </p:nvSpPr>
              <p:spPr bwMode="auto">
                <a:xfrm>
                  <a:off x="1440" y="1056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22" name="Text Box 654"/>
                <p:cNvSpPr txBox="1">
                  <a:spLocks noChangeArrowheads="1"/>
                </p:cNvSpPr>
                <p:nvPr/>
              </p:nvSpPr>
              <p:spPr bwMode="auto">
                <a:xfrm>
                  <a:off x="1440" y="1099"/>
                  <a:ext cx="48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mg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503" name="Text Box 655"/>
              <p:cNvSpPr txBox="1">
                <a:spLocks noChangeArrowheads="1"/>
              </p:cNvSpPr>
              <p:nvPr/>
            </p:nvSpPr>
            <p:spPr bwMode="auto">
              <a:xfrm>
                <a:off x="576" y="2448"/>
                <a:ext cx="1632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0" lang="en-US" altLang="en-US" i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Top of Path</a:t>
                </a:r>
              </a:p>
            </p:txBody>
          </p:sp>
          <p:sp>
            <p:nvSpPr>
              <p:cNvPr id="591504" name="Text Box 656"/>
              <p:cNvSpPr txBox="1">
                <a:spLocks noChangeArrowheads="1"/>
              </p:cNvSpPr>
              <p:nvPr/>
            </p:nvSpPr>
            <p:spPr bwMode="auto">
              <a:xfrm>
                <a:off x="528" y="2784"/>
                <a:ext cx="1680" cy="1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0" lang="en-US" altLang="en-US" i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Tension is minimum as weight helps F</a:t>
                </a:r>
                <a:r>
                  <a:rPr kumimoji="0" lang="en-US" altLang="en-US" i="1" baseline="-2500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</a:t>
                </a:r>
                <a:r>
                  <a:rPr kumimoji="0" lang="en-US" altLang="en-US" i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force</a:t>
                </a:r>
              </a:p>
            </p:txBody>
          </p:sp>
        </p:grpSp>
        <p:grpSp>
          <p:nvGrpSpPr>
            <p:cNvPr id="4111" name="Group 657"/>
            <p:cNvGrpSpPr>
              <a:grpSpLocks/>
            </p:cNvGrpSpPr>
            <p:nvPr/>
          </p:nvGrpSpPr>
          <p:grpSpPr bwMode="auto">
            <a:xfrm flipH="1">
              <a:off x="864" y="1776"/>
              <a:ext cx="384" cy="485"/>
              <a:chOff x="1632" y="3355"/>
              <a:chExt cx="384" cy="485"/>
            </a:xfrm>
          </p:grpSpPr>
          <p:sp>
            <p:nvSpPr>
              <p:cNvPr id="591506" name="Line 65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13" name="Text Box 659"/>
              <p:cNvSpPr txBox="1">
                <a:spLocks noChangeArrowheads="1"/>
              </p:cNvSpPr>
              <p:nvPr/>
            </p:nvSpPr>
            <p:spPr bwMode="auto">
              <a:xfrm>
                <a:off x="1632" y="3355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1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1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13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1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914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914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14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70" grpId="0" autoUpdateAnimBg="0"/>
      <p:bldP spid="59119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ChangeArrowheads="1"/>
          </p:cNvSpPr>
          <p:nvPr/>
        </p:nvSpPr>
        <p:spPr bwMode="auto">
          <a:xfrm>
            <a:off x="685800" y="457200"/>
            <a:ext cx="2971800" cy="4114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91876" name="Group 4"/>
          <p:cNvGrpSpPr>
            <a:grpSpLocks/>
          </p:cNvGrpSpPr>
          <p:nvPr/>
        </p:nvGrpSpPr>
        <p:grpSpPr bwMode="auto">
          <a:xfrm>
            <a:off x="838200" y="533400"/>
            <a:ext cx="2667000" cy="2843213"/>
            <a:chOff x="576" y="955"/>
            <a:chExt cx="1680" cy="1791"/>
          </a:xfrm>
        </p:grpSpPr>
        <p:sp>
          <p:nvSpPr>
            <p:cNvPr id="591877" name="Oval 5"/>
            <p:cNvSpPr>
              <a:spLocks noChangeArrowheads="1"/>
            </p:cNvSpPr>
            <p:nvPr/>
          </p:nvSpPr>
          <p:spPr bwMode="auto">
            <a:xfrm>
              <a:off x="768" y="1200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78" name="Oval 6"/>
            <p:cNvSpPr>
              <a:spLocks noChangeArrowheads="1"/>
            </p:cNvSpPr>
            <p:nvPr/>
          </p:nvSpPr>
          <p:spPr bwMode="auto">
            <a:xfrm>
              <a:off x="2016" y="1392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79" name="Oval 7"/>
            <p:cNvSpPr>
              <a:spLocks noChangeArrowheads="1"/>
            </p:cNvSpPr>
            <p:nvPr/>
          </p:nvSpPr>
          <p:spPr bwMode="auto">
            <a:xfrm>
              <a:off x="1344" y="110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80" name="Oval 8"/>
            <p:cNvSpPr>
              <a:spLocks noChangeArrowheads="1"/>
            </p:cNvSpPr>
            <p:nvPr/>
          </p:nvSpPr>
          <p:spPr bwMode="auto">
            <a:xfrm>
              <a:off x="1344" y="254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81" name="Line 9"/>
            <p:cNvSpPr>
              <a:spLocks noChangeShapeType="1"/>
            </p:cNvSpPr>
            <p:nvPr/>
          </p:nvSpPr>
          <p:spPr bwMode="auto">
            <a:xfrm flipH="1">
              <a:off x="960" y="120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82" name="Line 10"/>
            <p:cNvSpPr>
              <a:spLocks noChangeShapeType="1"/>
            </p:cNvSpPr>
            <p:nvPr/>
          </p:nvSpPr>
          <p:spPr bwMode="auto">
            <a:xfrm>
              <a:off x="1440" y="1296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83" name="Oval 11"/>
            <p:cNvSpPr>
              <a:spLocks noChangeArrowheads="1"/>
            </p:cNvSpPr>
            <p:nvPr/>
          </p:nvSpPr>
          <p:spPr bwMode="auto">
            <a:xfrm>
              <a:off x="1392" y="1872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884" name="Line 12"/>
            <p:cNvSpPr>
              <a:spLocks noChangeShapeType="1"/>
            </p:cNvSpPr>
            <p:nvPr/>
          </p:nvSpPr>
          <p:spPr bwMode="auto">
            <a:xfrm flipV="1">
              <a:off x="1440" y="1536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56" name="Text Box 13"/>
            <p:cNvSpPr txBox="1">
              <a:spLocks noChangeArrowheads="1"/>
            </p:cNvSpPr>
            <p:nvPr/>
          </p:nvSpPr>
          <p:spPr bwMode="auto">
            <a:xfrm>
              <a:off x="1632" y="168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1886" name="Line 14"/>
            <p:cNvSpPr>
              <a:spLocks noChangeShapeType="1"/>
            </p:cNvSpPr>
            <p:nvPr/>
          </p:nvSpPr>
          <p:spPr bwMode="auto">
            <a:xfrm>
              <a:off x="1488" y="264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58" name="Text Box 15"/>
            <p:cNvSpPr txBox="1">
              <a:spLocks noChangeArrowheads="1"/>
            </p:cNvSpPr>
            <p:nvPr/>
          </p:nvSpPr>
          <p:spPr bwMode="auto">
            <a:xfrm>
              <a:off x="576" y="95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5159" name="Text Box 16"/>
            <p:cNvSpPr txBox="1">
              <a:spLocks noChangeArrowheads="1"/>
            </p:cNvSpPr>
            <p:nvPr/>
          </p:nvSpPr>
          <p:spPr bwMode="auto">
            <a:xfrm>
              <a:off x="1920" y="240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</p:grpSp>
      <p:sp>
        <p:nvSpPr>
          <p:cNvPr id="591924" name="Text Box 52"/>
          <p:cNvSpPr txBox="1">
            <a:spLocks noChangeArrowheads="1"/>
          </p:cNvSpPr>
          <p:nvPr/>
        </p:nvSpPr>
        <p:spPr bwMode="auto">
          <a:xfrm>
            <a:off x="3810000" y="304800"/>
            <a:ext cx="49530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 an exercise, assume that a centripetal force of        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40 N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required to maintain circular motion of a ball and </a:t>
            </a:r>
            <a:r>
              <a:rPr lang="en-US" alt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 = 10 N</a:t>
            </a:r>
            <a:r>
              <a:rPr lang="en-US" alt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sp>
        <p:nvSpPr>
          <p:cNvPr id="591930" name="Text Box 58"/>
          <p:cNvSpPr txBox="1">
            <a:spLocks noChangeArrowheads="1"/>
          </p:cNvSpPr>
          <p:nvPr/>
        </p:nvSpPr>
        <p:spPr bwMode="auto">
          <a:xfrm>
            <a:off x="4425778" y="2807633"/>
            <a:ext cx="3886200" cy="1938992"/>
          </a:xfrm>
          <a:prstGeom prst="rect">
            <a:avLst/>
          </a:prstGeom>
          <a:solidFill>
            <a:srgbClr val="CCFFCC"/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rPr>
              <a:t>The tension T must adjust so that centripetal resultant is  </a:t>
            </a:r>
            <a:r>
              <a:rPr lang="en-US" altLang="en-US" sz="3000" dirty="0">
                <a:solidFill>
                  <a:srgbClr val="000000"/>
                </a:solidFill>
                <a:latin typeface="Tahoma" panose="020B0604030504040204" pitchFamily="34" charset="0"/>
              </a:rPr>
              <a:t>40 N</a:t>
            </a:r>
            <a:r>
              <a:rPr lang="en-US" altLang="en-US" sz="3000" i="1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591941" name="Text Box 69"/>
          <p:cNvSpPr txBox="1">
            <a:spLocks noChangeArrowheads="1"/>
          </p:cNvSpPr>
          <p:nvPr/>
        </p:nvSpPr>
        <p:spPr bwMode="auto">
          <a:xfrm>
            <a:off x="838200" y="4953000"/>
            <a:ext cx="4495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rPr>
              <a:t>At top: 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10 N + </a:t>
            </a:r>
            <a:r>
              <a:rPr lang="en-US" altLang="en-US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= 40 N</a:t>
            </a:r>
            <a:endParaRPr lang="en-US" altLang="en-US" i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91943" name="Text Box 71"/>
          <p:cNvSpPr txBox="1">
            <a:spLocks noChangeArrowheads="1"/>
          </p:cNvSpPr>
          <p:nvPr/>
        </p:nvSpPr>
        <p:spPr bwMode="auto">
          <a:xfrm>
            <a:off x="685800" y="5715000"/>
            <a:ext cx="4572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rPr>
              <a:t>Bottom:  </a:t>
            </a:r>
            <a:r>
              <a:rPr lang="en-US" altLang="en-US">
                <a:solidFill>
                  <a:srgbClr val="66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– 10 N = 40 N</a:t>
            </a:r>
            <a:endParaRPr lang="en-US" altLang="en-US" i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91957" name="Text Box 85"/>
          <p:cNvSpPr txBox="1">
            <a:spLocks noChangeArrowheads="1"/>
          </p:cNvSpPr>
          <p:nvPr/>
        </p:nvSpPr>
        <p:spPr bwMode="auto">
          <a:xfrm>
            <a:off x="6172200" y="5715000"/>
            <a:ext cx="2209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rPr>
              <a:t>T = </a:t>
            </a:r>
            <a:r>
              <a:rPr lang="en-US" altLang="en-US" u="sng">
                <a:effectLst>
                  <a:outerShdw blurRad="38100" dist="38100" dir="2700000" algn="tl">
                    <a:srgbClr val="000000"/>
                  </a:outerShdw>
                </a:effectLst>
              </a:rPr>
              <a:t>__?___</a:t>
            </a:r>
          </a:p>
        </p:txBody>
      </p:sp>
      <p:sp>
        <p:nvSpPr>
          <p:cNvPr id="591958" name="Text Box 86"/>
          <p:cNvSpPr txBox="1">
            <a:spLocks noChangeArrowheads="1"/>
          </p:cNvSpPr>
          <p:nvPr/>
        </p:nvSpPr>
        <p:spPr bwMode="auto">
          <a:xfrm>
            <a:off x="6096000" y="5715000"/>
            <a:ext cx="2209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= </a:t>
            </a:r>
            <a:r>
              <a:rPr lang="en-US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50 N</a:t>
            </a:r>
          </a:p>
        </p:txBody>
      </p:sp>
      <p:sp>
        <p:nvSpPr>
          <p:cNvPr id="591959" name="Text Box 87"/>
          <p:cNvSpPr txBox="1">
            <a:spLocks noChangeArrowheads="1"/>
          </p:cNvSpPr>
          <p:nvPr/>
        </p:nvSpPr>
        <p:spPr bwMode="auto">
          <a:xfrm>
            <a:off x="6172200" y="4953000"/>
            <a:ext cx="2209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en-US" altLang="en-US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= </a:t>
            </a:r>
            <a:r>
              <a:rPr kumimoji="0" lang="en-US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30 N</a:t>
            </a:r>
          </a:p>
        </p:txBody>
      </p:sp>
      <p:sp>
        <p:nvSpPr>
          <p:cNvPr id="591970" name="Text Box 98"/>
          <p:cNvSpPr txBox="1">
            <a:spLocks noChangeArrowheads="1"/>
          </p:cNvSpPr>
          <p:nvPr/>
        </p:nvSpPr>
        <p:spPr bwMode="auto">
          <a:xfrm>
            <a:off x="6019800" y="4937125"/>
            <a:ext cx="2209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en-US" altLang="en-US" i="1">
                <a:effectLst>
                  <a:outerShdw blurRad="38100" dist="38100" dir="2700000" algn="tl">
                    <a:srgbClr val="000000"/>
                  </a:outerShdw>
                </a:effectLst>
              </a:rPr>
              <a:t>T = </a:t>
            </a:r>
            <a:r>
              <a:rPr kumimoji="0"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_</a:t>
            </a:r>
            <a:r>
              <a:rPr kumimoji="0" lang="en-US" altLang="en-US" u="sng"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  <a:r>
              <a:rPr kumimoji="0"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_</a:t>
            </a:r>
          </a:p>
        </p:txBody>
      </p:sp>
      <p:grpSp>
        <p:nvGrpSpPr>
          <p:cNvPr id="591971" name="Group 99"/>
          <p:cNvGrpSpPr>
            <a:grpSpLocks/>
          </p:cNvGrpSpPr>
          <p:nvPr/>
        </p:nvGrpSpPr>
        <p:grpSpPr bwMode="auto">
          <a:xfrm>
            <a:off x="1143000" y="609600"/>
            <a:ext cx="1905000" cy="1463675"/>
            <a:chOff x="720" y="384"/>
            <a:chExt cx="1200" cy="922"/>
          </a:xfrm>
        </p:grpSpPr>
        <p:grpSp>
          <p:nvGrpSpPr>
            <p:cNvPr id="5140" name="Group 100"/>
            <p:cNvGrpSpPr>
              <a:grpSpLocks/>
            </p:cNvGrpSpPr>
            <p:nvPr/>
          </p:nvGrpSpPr>
          <p:grpSpPr bwMode="auto">
            <a:xfrm>
              <a:off x="720" y="528"/>
              <a:ext cx="912" cy="778"/>
              <a:chOff x="720" y="528"/>
              <a:chExt cx="912" cy="778"/>
            </a:xfrm>
          </p:grpSpPr>
          <p:grpSp>
            <p:nvGrpSpPr>
              <p:cNvPr id="5142" name="Group 101"/>
              <p:cNvGrpSpPr>
                <a:grpSpLocks/>
              </p:cNvGrpSpPr>
              <p:nvPr/>
            </p:nvGrpSpPr>
            <p:grpSpPr bwMode="auto">
              <a:xfrm>
                <a:off x="912" y="672"/>
                <a:ext cx="480" cy="634"/>
                <a:chOff x="960" y="1344"/>
                <a:chExt cx="480" cy="634"/>
              </a:xfrm>
            </p:grpSpPr>
            <p:sp>
              <p:nvSpPr>
                <p:cNvPr id="591974" name="Line 102"/>
                <p:cNvSpPr>
                  <a:spLocks noChangeShapeType="1"/>
                </p:cNvSpPr>
                <p:nvPr/>
              </p:nvSpPr>
              <p:spPr bwMode="auto">
                <a:xfrm>
                  <a:off x="1440" y="1344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endParaRPr lang="en-AU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14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960" y="1632"/>
                  <a:ext cx="336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3000" i="1">
                      <a:solidFill>
                        <a:srgbClr val="FFFF00"/>
                      </a:solidFill>
                      <a:latin typeface="Tahoma" panose="020B0604030504040204" pitchFamily="34" charset="0"/>
                    </a:rPr>
                    <a:t>T</a:t>
                  </a:r>
                  <a:endParaRPr kumimoji="0" lang="en-US" altLang="en-US" sz="3000" i="1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591976" name="Line 104"/>
              <p:cNvSpPr>
                <a:spLocks noChangeShapeType="1"/>
              </p:cNvSpPr>
              <p:nvPr/>
            </p:nvSpPr>
            <p:spPr bwMode="auto">
              <a:xfrm>
                <a:off x="1392" y="62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144" name="Text Box 105"/>
              <p:cNvSpPr txBox="1">
                <a:spLocks noChangeArrowheads="1"/>
              </p:cNvSpPr>
              <p:nvPr/>
            </p:nvSpPr>
            <p:spPr bwMode="auto">
              <a:xfrm>
                <a:off x="720" y="624"/>
                <a:ext cx="672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>
                    <a:solidFill>
                      <a:srgbClr val="FFFF00"/>
                    </a:solidFill>
                    <a:latin typeface="Tahoma" panose="020B0604030504040204" pitchFamily="34" charset="0"/>
                  </a:rPr>
                  <a:t>10 N</a:t>
                </a:r>
              </a:p>
            </p:txBody>
          </p:sp>
          <p:sp>
            <p:nvSpPr>
              <p:cNvPr id="591978" name="Line 106"/>
              <p:cNvSpPr>
                <a:spLocks noChangeShapeType="1"/>
              </p:cNvSpPr>
              <p:nvPr/>
            </p:nvSpPr>
            <p:spPr bwMode="auto">
              <a:xfrm>
                <a:off x="1632" y="528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91979" name="Text Box 107"/>
            <p:cNvSpPr txBox="1">
              <a:spLocks noChangeArrowheads="1"/>
            </p:cNvSpPr>
            <p:nvPr/>
          </p:nvSpPr>
          <p:spPr bwMode="auto">
            <a:xfrm>
              <a:off x="1632" y="384"/>
              <a:ext cx="28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+</a:t>
              </a:r>
            </a:p>
          </p:txBody>
        </p:sp>
      </p:grpSp>
      <p:grpSp>
        <p:nvGrpSpPr>
          <p:cNvPr id="591990" name="Group 118"/>
          <p:cNvGrpSpPr>
            <a:grpSpLocks/>
          </p:cNvGrpSpPr>
          <p:nvPr/>
        </p:nvGrpSpPr>
        <p:grpSpPr bwMode="auto">
          <a:xfrm>
            <a:off x="1143000" y="2286000"/>
            <a:ext cx="1066800" cy="1681163"/>
            <a:chOff x="720" y="1440"/>
            <a:chExt cx="672" cy="1059"/>
          </a:xfrm>
        </p:grpSpPr>
        <p:sp>
          <p:nvSpPr>
            <p:cNvPr id="591982" name="Line 110"/>
            <p:cNvSpPr>
              <a:spLocks noChangeShapeType="1"/>
            </p:cNvSpPr>
            <p:nvPr/>
          </p:nvSpPr>
          <p:spPr bwMode="auto">
            <a:xfrm flipV="1">
              <a:off x="1104" y="1776"/>
              <a:ext cx="0" cy="33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1983" name="Text Box 111"/>
            <p:cNvSpPr txBox="1">
              <a:spLocks noChangeArrowheads="1"/>
            </p:cNvSpPr>
            <p:nvPr/>
          </p:nvSpPr>
          <p:spPr bwMode="auto">
            <a:xfrm>
              <a:off x="768" y="1766"/>
              <a:ext cx="28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en-US" i="1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+</a:t>
              </a:r>
            </a:p>
          </p:txBody>
        </p:sp>
        <p:sp>
          <p:nvSpPr>
            <p:cNvPr id="591984" name="Line 112"/>
            <p:cNvSpPr>
              <a:spLocks noChangeShapeType="1"/>
            </p:cNvSpPr>
            <p:nvPr/>
          </p:nvSpPr>
          <p:spPr bwMode="auto">
            <a:xfrm flipV="1">
              <a:off x="1392" y="1488"/>
              <a:ext cx="0" cy="52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37" name="Text Box 113"/>
            <p:cNvSpPr txBox="1">
              <a:spLocks noChangeArrowheads="1"/>
            </p:cNvSpPr>
            <p:nvPr/>
          </p:nvSpPr>
          <p:spPr bwMode="auto">
            <a:xfrm>
              <a:off x="1008" y="144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T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sp>
          <p:nvSpPr>
            <p:cNvPr id="591987" name="Line 115"/>
            <p:cNvSpPr>
              <a:spLocks noChangeShapeType="1"/>
            </p:cNvSpPr>
            <p:nvPr/>
          </p:nvSpPr>
          <p:spPr bwMode="auto">
            <a:xfrm>
              <a:off x="1392" y="2112"/>
              <a:ext cx="0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39" name="Text Box 116"/>
            <p:cNvSpPr txBox="1">
              <a:spLocks noChangeArrowheads="1"/>
            </p:cNvSpPr>
            <p:nvPr/>
          </p:nvSpPr>
          <p:spPr bwMode="auto">
            <a:xfrm>
              <a:off x="720" y="2153"/>
              <a:ext cx="62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>
                  <a:solidFill>
                    <a:srgbClr val="FFFF00"/>
                  </a:solidFill>
                  <a:latin typeface="Tahoma" panose="020B0604030504040204" pitchFamily="34" charset="0"/>
                </a:rPr>
                <a:t>10 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1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1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1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1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9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1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1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9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924" grpId="0" autoUpdateAnimBg="0"/>
      <p:bldP spid="591930" grpId="0" animBg="1" autoUpdateAnimBg="0"/>
      <p:bldP spid="591941" grpId="0" autoUpdateAnimBg="0"/>
      <p:bldP spid="591943" grpId="0" autoUpdateAnimBg="0"/>
      <p:bldP spid="591957" grpId="0" autoUpdateAnimBg="0"/>
      <p:bldP spid="591958" grpId="0" autoUpdateAnimBg="0"/>
      <p:bldP spid="591959" grpId="0" autoUpdateAnimBg="0"/>
      <p:bldP spid="59197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ChangeArrowheads="1"/>
          </p:cNvSpPr>
          <p:nvPr/>
        </p:nvSpPr>
        <p:spPr bwMode="auto">
          <a:xfrm>
            <a:off x="762000" y="1066800"/>
            <a:ext cx="2971800" cy="54102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92900" name="Group 4"/>
          <p:cNvGrpSpPr>
            <a:grpSpLocks/>
          </p:cNvGrpSpPr>
          <p:nvPr/>
        </p:nvGrpSpPr>
        <p:grpSpPr bwMode="auto">
          <a:xfrm>
            <a:off x="914400" y="1143000"/>
            <a:ext cx="2667000" cy="2843213"/>
            <a:chOff x="576" y="955"/>
            <a:chExt cx="1680" cy="1791"/>
          </a:xfrm>
        </p:grpSpPr>
        <p:sp>
          <p:nvSpPr>
            <p:cNvPr id="592901" name="Oval 5"/>
            <p:cNvSpPr>
              <a:spLocks noChangeArrowheads="1"/>
            </p:cNvSpPr>
            <p:nvPr/>
          </p:nvSpPr>
          <p:spPr bwMode="auto">
            <a:xfrm>
              <a:off x="768" y="1200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2" name="Oval 6"/>
            <p:cNvSpPr>
              <a:spLocks noChangeArrowheads="1"/>
            </p:cNvSpPr>
            <p:nvPr/>
          </p:nvSpPr>
          <p:spPr bwMode="auto">
            <a:xfrm>
              <a:off x="2016" y="1392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3" name="Oval 7"/>
            <p:cNvSpPr>
              <a:spLocks noChangeArrowheads="1"/>
            </p:cNvSpPr>
            <p:nvPr/>
          </p:nvSpPr>
          <p:spPr bwMode="auto">
            <a:xfrm>
              <a:off x="1344" y="110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4" name="Oval 8"/>
            <p:cNvSpPr>
              <a:spLocks noChangeArrowheads="1"/>
            </p:cNvSpPr>
            <p:nvPr/>
          </p:nvSpPr>
          <p:spPr bwMode="auto">
            <a:xfrm>
              <a:off x="1344" y="254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5" name="Line 9"/>
            <p:cNvSpPr>
              <a:spLocks noChangeShapeType="1"/>
            </p:cNvSpPr>
            <p:nvPr/>
          </p:nvSpPr>
          <p:spPr bwMode="auto">
            <a:xfrm flipH="1">
              <a:off x="960" y="120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6" name="Line 10"/>
            <p:cNvSpPr>
              <a:spLocks noChangeShapeType="1"/>
            </p:cNvSpPr>
            <p:nvPr/>
          </p:nvSpPr>
          <p:spPr bwMode="auto">
            <a:xfrm>
              <a:off x="1440" y="1296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7" name="Oval 11"/>
            <p:cNvSpPr>
              <a:spLocks noChangeArrowheads="1"/>
            </p:cNvSpPr>
            <p:nvPr/>
          </p:nvSpPr>
          <p:spPr bwMode="auto">
            <a:xfrm>
              <a:off x="1392" y="1872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2908" name="Line 12"/>
            <p:cNvSpPr>
              <a:spLocks noChangeShapeType="1"/>
            </p:cNvSpPr>
            <p:nvPr/>
          </p:nvSpPr>
          <p:spPr bwMode="auto">
            <a:xfrm flipV="1">
              <a:off x="1440" y="1536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92" name="Text Box 13"/>
            <p:cNvSpPr txBox="1">
              <a:spLocks noChangeArrowheads="1"/>
            </p:cNvSpPr>
            <p:nvPr/>
          </p:nvSpPr>
          <p:spPr bwMode="auto">
            <a:xfrm>
              <a:off x="1632" y="168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2910" name="Line 14"/>
            <p:cNvSpPr>
              <a:spLocks noChangeShapeType="1"/>
            </p:cNvSpPr>
            <p:nvPr/>
          </p:nvSpPr>
          <p:spPr bwMode="auto">
            <a:xfrm>
              <a:off x="1488" y="264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94" name="Text Box 15"/>
            <p:cNvSpPr txBox="1">
              <a:spLocks noChangeArrowheads="1"/>
            </p:cNvSpPr>
            <p:nvPr/>
          </p:nvSpPr>
          <p:spPr bwMode="auto">
            <a:xfrm>
              <a:off x="576" y="95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6195" name="Text Box 16"/>
            <p:cNvSpPr txBox="1">
              <a:spLocks noChangeArrowheads="1"/>
            </p:cNvSpPr>
            <p:nvPr/>
          </p:nvSpPr>
          <p:spPr bwMode="auto">
            <a:xfrm>
              <a:off x="1920" y="240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</p:grpSp>
      <p:sp>
        <p:nvSpPr>
          <p:cNvPr id="592913" name="Text Box 17"/>
          <p:cNvSpPr txBox="1">
            <a:spLocks noChangeArrowheads="1"/>
          </p:cNvSpPr>
          <p:nvPr/>
        </p:nvSpPr>
        <p:spPr bwMode="auto">
          <a:xfrm>
            <a:off x="3733800" y="1295400"/>
            <a:ext cx="3048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 dirty="0">
                <a:latin typeface="Tahoma" panose="020B0604030504040204" pitchFamily="34" charset="0"/>
              </a:rPr>
              <a:t>Resultant force toward center</a:t>
            </a:r>
          </a:p>
        </p:txBody>
      </p:sp>
      <p:grpSp>
        <p:nvGrpSpPr>
          <p:cNvPr id="592914" name="Group 18"/>
          <p:cNvGrpSpPr>
            <a:grpSpLocks/>
          </p:cNvGrpSpPr>
          <p:nvPr/>
        </p:nvGrpSpPr>
        <p:grpSpPr bwMode="auto">
          <a:xfrm>
            <a:off x="6705600" y="1219200"/>
            <a:ext cx="1981200" cy="1235075"/>
            <a:chOff x="4080" y="2016"/>
            <a:chExt cx="1248" cy="778"/>
          </a:xfrm>
        </p:grpSpPr>
        <p:sp>
          <p:nvSpPr>
            <p:cNvPr id="6181" name="Text Box 19"/>
            <p:cNvSpPr txBox="1">
              <a:spLocks noChangeArrowheads="1"/>
            </p:cNvSpPr>
            <p:nvPr/>
          </p:nvSpPr>
          <p:spPr bwMode="auto">
            <a:xfrm>
              <a:off x="4080" y="2208"/>
              <a:ext cx="100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F</a:t>
              </a:r>
              <a:r>
                <a:rPr kumimoji="0" lang="en-US" altLang="en-US" sz="3000" i="1" baseline="-25000">
                  <a:latin typeface="Tahoma" panose="020B0604030504040204" pitchFamily="34" charset="0"/>
                </a:rPr>
                <a:t>c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= </a:t>
              </a:r>
            </a:p>
          </p:txBody>
        </p:sp>
        <p:sp>
          <p:nvSpPr>
            <p:cNvPr id="6182" name="Text Box 20"/>
            <p:cNvSpPr txBox="1">
              <a:spLocks noChangeArrowheads="1"/>
            </p:cNvSpPr>
            <p:nvPr/>
          </p:nvSpPr>
          <p:spPr bwMode="auto">
            <a:xfrm>
              <a:off x="4608" y="2016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2917" name="Line 21"/>
            <p:cNvSpPr>
              <a:spLocks noChangeShapeType="1"/>
            </p:cNvSpPr>
            <p:nvPr/>
          </p:nvSpPr>
          <p:spPr bwMode="auto">
            <a:xfrm>
              <a:off x="4800" y="240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2918" name="Text Box 22"/>
          <p:cNvSpPr txBox="1">
            <a:spLocks noChangeArrowheads="1"/>
          </p:cNvSpPr>
          <p:nvPr/>
        </p:nvSpPr>
        <p:spPr bwMode="auto">
          <a:xfrm>
            <a:off x="3733800" y="3124200"/>
            <a:ext cx="4876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Consider TOP of circle: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92919" name="Text Box 23"/>
          <p:cNvSpPr txBox="1">
            <a:spLocks noChangeArrowheads="1"/>
          </p:cNvSpPr>
          <p:nvPr/>
        </p:nvSpPr>
        <p:spPr bwMode="auto">
          <a:xfrm>
            <a:off x="685800" y="4221163"/>
            <a:ext cx="2667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AT TOP:</a:t>
            </a:r>
          </a:p>
        </p:txBody>
      </p:sp>
      <p:sp>
        <p:nvSpPr>
          <p:cNvPr id="592920" name="Oval 24"/>
          <p:cNvSpPr>
            <a:spLocks noChangeArrowheads="1"/>
          </p:cNvSpPr>
          <p:nvPr/>
        </p:nvSpPr>
        <p:spPr bwMode="auto">
          <a:xfrm>
            <a:off x="1828800" y="4876800"/>
            <a:ext cx="304800" cy="3048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0066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92921" name="Group 25"/>
          <p:cNvGrpSpPr>
            <a:grpSpLocks/>
          </p:cNvGrpSpPr>
          <p:nvPr/>
        </p:nvGrpSpPr>
        <p:grpSpPr bwMode="auto">
          <a:xfrm>
            <a:off x="1981200" y="5029200"/>
            <a:ext cx="609600" cy="1295400"/>
            <a:chOff x="2544" y="3360"/>
            <a:chExt cx="384" cy="816"/>
          </a:xfrm>
        </p:grpSpPr>
        <p:sp>
          <p:nvSpPr>
            <p:cNvPr id="592922" name="Line 26"/>
            <p:cNvSpPr>
              <a:spLocks noChangeShapeType="1"/>
            </p:cNvSpPr>
            <p:nvPr/>
          </p:nvSpPr>
          <p:spPr bwMode="auto">
            <a:xfrm>
              <a:off x="2544" y="3360"/>
              <a:ext cx="0" cy="67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80" name="Text Box 27"/>
            <p:cNvSpPr txBox="1">
              <a:spLocks noChangeArrowheads="1"/>
            </p:cNvSpPr>
            <p:nvPr/>
          </p:nvSpPr>
          <p:spPr bwMode="auto">
            <a:xfrm>
              <a:off x="2592" y="383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T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</p:grpSp>
      <p:grpSp>
        <p:nvGrpSpPr>
          <p:cNvPr id="592924" name="Group 28"/>
          <p:cNvGrpSpPr>
            <a:grpSpLocks/>
          </p:cNvGrpSpPr>
          <p:nvPr/>
        </p:nvGrpSpPr>
        <p:grpSpPr bwMode="auto">
          <a:xfrm>
            <a:off x="1066800" y="5105400"/>
            <a:ext cx="914400" cy="617538"/>
            <a:chOff x="672" y="3456"/>
            <a:chExt cx="576" cy="389"/>
          </a:xfrm>
        </p:grpSpPr>
        <p:sp>
          <p:nvSpPr>
            <p:cNvPr id="592925" name="Line 29"/>
            <p:cNvSpPr>
              <a:spLocks noChangeShapeType="1"/>
            </p:cNvSpPr>
            <p:nvPr/>
          </p:nvSpPr>
          <p:spPr bwMode="auto">
            <a:xfrm>
              <a:off x="1248" y="3456"/>
              <a:ext cx="0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78" name="Text Box 30"/>
            <p:cNvSpPr txBox="1">
              <a:spLocks noChangeArrowheads="1"/>
            </p:cNvSpPr>
            <p:nvPr/>
          </p:nvSpPr>
          <p:spPr bwMode="auto">
            <a:xfrm>
              <a:off x="672" y="3499"/>
              <a:ext cx="4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mg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</p:grpSp>
      <p:grpSp>
        <p:nvGrpSpPr>
          <p:cNvPr id="592927" name="Group 31"/>
          <p:cNvGrpSpPr>
            <a:grpSpLocks/>
          </p:cNvGrpSpPr>
          <p:nvPr/>
        </p:nvGrpSpPr>
        <p:grpSpPr bwMode="auto">
          <a:xfrm>
            <a:off x="1371600" y="1676400"/>
            <a:ext cx="914400" cy="1082675"/>
            <a:chOff x="864" y="1296"/>
            <a:chExt cx="576" cy="682"/>
          </a:xfrm>
        </p:grpSpPr>
        <p:grpSp>
          <p:nvGrpSpPr>
            <p:cNvPr id="6171" name="Group 32"/>
            <p:cNvGrpSpPr>
              <a:grpSpLocks/>
            </p:cNvGrpSpPr>
            <p:nvPr/>
          </p:nvGrpSpPr>
          <p:grpSpPr bwMode="auto">
            <a:xfrm>
              <a:off x="960" y="1344"/>
              <a:ext cx="480" cy="634"/>
              <a:chOff x="960" y="1344"/>
              <a:chExt cx="480" cy="634"/>
            </a:xfrm>
          </p:grpSpPr>
          <p:sp>
            <p:nvSpPr>
              <p:cNvPr id="592929" name="Line 33"/>
              <p:cNvSpPr>
                <a:spLocks noChangeShapeType="1"/>
              </p:cNvSpPr>
              <p:nvPr/>
            </p:nvSpPr>
            <p:spPr bwMode="auto">
              <a:xfrm>
                <a:off x="1440" y="1344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76" name="Text Box 34"/>
              <p:cNvSpPr txBox="1">
                <a:spLocks noChangeArrowheads="1"/>
              </p:cNvSpPr>
              <p:nvPr/>
            </p:nvSpPr>
            <p:spPr bwMode="auto">
              <a:xfrm>
                <a:off x="960" y="1632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T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6172" name="Group 35"/>
            <p:cNvGrpSpPr>
              <a:grpSpLocks/>
            </p:cNvGrpSpPr>
            <p:nvPr/>
          </p:nvGrpSpPr>
          <p:grpSpPr bwMode="auto">
            <a:xfrm>
              <a:off x="864" y="1296"/>
              <a:ext cx="576" cy="389"/>
              <a:chOff x="672" y="3456"/>
              <a:chExt cx="576" cy="389"/>
            </a:xfrm>
          </p:grpSpPr>
          <p:sp>
            <p:nvSpPr>
              <p:cNvPr id="592932" name="Line 36"/>
              <p:cNvSpPr>
                <a:spLocks noChangeShapeType="1"/>
              </p:cNvSpPr>
              <p:nvPr/>
            </p:nvSpPr>
            <p:spPr bwMode="auto">
              <a:xfrm>
                <a:off x="1248" y="345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74" name="Text Box 37"/>
              <p:cNvSpPr txBox="1">
                <a:spLocks noChangeArrowheads="1"/>
              </p:cNvSpPr>
              <p:nvPr/>
            </p:nvSpPr>
            <p:spPr bwMode="auto">
              <a:xfrm>
                <a:off x="672" y="3499"/>
                <a:ext cx="480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mg</a:t>
                </a:r>
                <a:endParaRPr kumimoji="0" lang="en-US" altLang="en-US" sz="3000" i="1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592934" name="Group 38"/>
          <p:cNvGrpSpPr>
            <a:grpSpLocks/>
          </p:cNvGrpSpPr>
          <p:nvPr/>
        </p:nvGrpSpPr>
        <p:grpSpPr bwMode="auto">
          <a:xfrm>
            <a:off x="2590800" y="4945063"/>
            <a:ext cx="609600" cy="769937"/>
            <a:chOff x="1632" y="3355"/>
            <a:chExt cx="384" cy="485"/>
          </a:xfrm>
        </p:grpSpPr>
        <p:sp>
          <p:nvSpPr>
            <p:cNvPr id="592935" name="Line 39"/>
            <p:cNvSpPr>
              <a:spLocks noChangeShapeType="1"/>
            </p:cNvSpPr>
            <p:nvPr/>
          </p:nvSpPr>
          <p:spPr bwMode="auto">
            <a:xfrm>
              <a:off x="1632" y="336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70" name="Text Box 40"/>
            <p:cNvSpPr txBox="1">
              <a:spLocks noChangeArrowheads="1"/>
            </p:cNvSpPr>
            <p:nvPr/>
          </p:nvSpPr>
          <p:spPr bwMode="auto">
            <a:xfrm>
              <a:off x="1632" y="3355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+</a:t>
              </a:r>
            </a:p>
          </p:txBody>
        </p:sp>
      </p:grpSp>
      <p:grpSp>
        <p:nvGrpSpPr>
          <p:cNvPr id="592937" name="Group 41"/>
          <p:cNvGrpSpPr>
            <a:grpSpLocks/>
          </p:cNvGrpSpPr>
          <p:nvPr/>
        </p:nvGrpSpPr>
        <p:grpSpPr bwMode="auto">
          <a:xfrm>
            <a:off x="4648200" y="3810000"/>
            <a:ext cx="2819400" cy="1235075"/>
            <a:chOff x="3504" y="2208"/>
            <a:chExt cx="1776" cy="778"/>
          </a:xfrm>
        </p:grpSpPr>
        <p:sp>
          <p:nvSpPr>
            <p:cNvPr id="6165" name="Text Box 42"/>
            <p:cNvSpPr txBox="1">
              <a:spLocks noChangeArrowheads="1"/>
            </p:cNvSpPr>
            <p:nvPr/>
          </p:nvSpPr>
          <p:spPr bwMode="auto">
            <a:xfrm>
              <a:off x="3504" y="2400"/>
              <a:ext cx="15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mg + T = </a:t>
              </a:r>
            </a:p>
          </p:txBody>
        </p:sp>
        <p:sp>
          <p:nvSpPr>
            <p:cNvPr id="6166" name="Text Box 43"/>
            <p:cNvSpPr txBox="1">
              <a:spLocks noChangeArrowheads="1"/>
            </p:cNvSpPr>
            <p:nvPr/>
          </p:nvSpPr>
          <p:spPr bwMode="auto">
            <a:xfrm>
              <a:off x="4656" y="240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6167" name="Text Box 44"/>
            <p:cNvSpPr txBox="1">
              <a:spLocks noChangeArrowheads="1"/>
            </p:cNvSpPr>
            <p:nvPr/>
          </p:nvSpPr>
          <p:spPr bwMode="auto">
            <a:xfrm>
              <a:off x="4560" y="220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2941" name="Line 45"/>
            <p:cNvSpPr>
              <a:spLocks noChangeShapeType="1"/>
            </p:cNvSpPr>
            <p:nvPr/>
          </p:nvSpPr>
          <p:spPr bwMode="auto">
            <a:xfrm>
              <a:off x="4752" y="259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92942" name="Group 46"/>
          <p:cNvGrpSpPr>
            <a:grpSpLocks/>
          </p:cNvGrpSpPr>
          <p:nvPr/>
        </p:nvGrpSpPr>
        <p:grpSpPr bwMode="auto">
          <a:xfrm>
            <a:off x="4648200" y="5105400"/>
            <a:ext cx="3048000" cy="1235075"/>
            <a:chOff x="2880" y="3120"/>
            <a:chExt cx="1920" cy="778"/>
          </a:xfrm>
        </p:grpSpPr>
        <p:sp>
          <p:nvSpPr>
            <p:cNvPr id="6161" name="Text Box 47"/>
            <p:cNvSpPr txBox="1">
              <a:spLocks noChangeArrowheads="1"/>
            </p:cNvSpPr>
            <p:nvPr/>
          </p:nvSpPr>
          <p:spPr bwMode="auto">
            <a:xfrm>
              <a:off x="2880" y="3312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=         -  mg </a:t>
              </a:r>
            </a:p>
          </p:txBody>
        </p:sp>
        <p:sp>
          <p:nvSpPr>
            <p:cNvPr id="6162" name="Text Box 48"/>
            <p:cNvSpPr txBox="1">
              <a:spLocks noChangeArrowheads="1"/>
            </p:cNvSpPr>
            <p:nvPr/>
          </p:nvSpPr>
          <p:spPr bwMode="auto">
            <a:xfrm>
              <a:off x="4032" y="331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6163" name="Text Box 49"/>
            <p:cNvSpPr txBox="1">
              <a:spLocks noChangeArrowheads="1"/>
            </p:cNvSpPr>
            <p:nvPr/>
          </p:nvSpPr>
          <p:spPr bwMode="auto">
            <a:xfrm>
              <a:off x="3312" y="3120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92946" name="Line 50"/>
            <p:cNvSpPr>
              <a:spLocks noChangeShapeType="1"/>
            </p:cNvSpPr>
            <p:nvPr/>
          </p:nvSpPr>
          <p:spPr bwMode="auto">
            <a:xfrm>
              <a:off x="3456" y="350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2947" name="Rectangle 51"/>
          <p:cNvSpPr>
            <a:spLocks noChangeArrowheads="1"/>
          </p:cNvSpPr>
          <p:nvPr/>
        </p:nvSpPr>
        <p:spPr bwMode="auto">
          <a:xfrm>
            <a:off x="4953000" y="2667000"/>
            <a:ext cx="2438400" cy="15240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59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2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2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2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2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592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2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2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9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9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2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2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2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2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592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898" grpId="0" animBg="1" autoUpdateAnimBg="0"/>
      <p:bldP spid="592913" grpId="0" autoUpdateAnimBg="0"/>
      <p:bldP spid="592918" grpId="0" build="p" autoUpdateAnimBg="0" advAuto="0"/>
      <p:bldP spid="592919" grpId="0" autoUpdateAnimBg="0"/>
      <p:bldP spid="592920" grpId="0" animBg="1" autoUpdateAnimBg="0"/>
      <p:bldP spid="59294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49" name="Rectangle 53"/>
          <p:cNvSpPr>
            <a:spLocks noChangeArrowheads="1"/>
          </p:cNvSpPr>
          <p:nvPr/>
        </p:nvSpPr>
        <p:spPr bwMode="auto">
          <a:xfrm>
            <a:off x="762000" y="914400"/>
            <a:ext cx="2819400" cy="5638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696200" cy="11430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Vertical Circle; Mass at bottom</a:t>
            </a:r>
          </a:p>
        </p:txBody>
      </p:sp>
      <p:grpSp>
        <p:nvGrpSpPr>
          <p:cNvPr id="567299" name="Group 3"/>
          <p:cNvGrpSpPr>
            <a:grpSpLocks/>
          </p:cNvGrpSpPr>
          <p:nvPr/>
        </p:nvGrpSpPr>
        <p:grpSpPr bwMode="auto">
          <a:xfrm>
            <a:off x="762000" y="838200"/>
            <a:ext cx="2667000" cy="2843213"/>
            <a:chOff x="576" y="955"/>
            <a:chExt cx="1680" cy="1791"/>
          </a:xfrm>
        </p:grpSpPr>
        <p:sp>
          <p:nvSpPr>
            <p:cNvPr id="567300" name="Oval 4"/>
            <p:cNvSpPr>
              <a:spLocks noChangeArrowheads="1"/>
            </p:cNvSpPr>
            <p:nvPr/>
          </p:nvSpPr>
          <p:spPr bwMode="auto">
            <a:xfrm>
              <a:off x="768" y="1200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1" name="Oval 5"/>
            <p:cNvSpPr>
              <a:spLocks noChangeArrowheads="1"/>
            </p:cNvSpPr>
            <p:nvPr/>
          </p:nvSpPr>
          <p:spPr bwMode="auto">
            <a:xfrm>
              <a:off x="2016" y="1392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2" name="Oval 6"/>
            <p:cNvSpPr>
              <a:spLocks noChangeArrowheads="1"/>
            </p:cNvSpPr>
            <p:nvPr/>
          </p:nvSpPr>
          <p:spPr bwMode="auto">
            <a:xfrm>
              <a:off x="1344" y="110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3" name="Oval 7"/>
            <p:cNvSpPr>
              <a:spLocks noChangeArrowheads="1"/>
            </p:cNvSpPr>
            <p:nvPr/>
          </p:nvSpPr>
          <p:spPr bwMode="auto">
            <a:xfrm>
              <a:off x="1344" y="254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4" name="Line 8"/>
            <p:cNvSpPr>
              <a:spLocks noChangeShapeType="1"/>
            </p:cNvSpPr>
            <p:nvPr/>
          </p:nvSpPr>
          <p:spPr bwMode="auto">
            <a:xfrm flipH="1">
              <a:off x="960" y="120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5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6" name="Oval 10"/>
            <p:cNvSpPr>
              <a:spLocks noChangeArrowheads="1"/>
            </p:cNvSpPr>
            <p:nvPr/>
          </p:nvSpPr>
          <p:spPr bwMode="auto">
            <a:xfrm>
              <a:off x="1392" y="1872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07" name="Line 11"/>
            <p:cNvSpPr>
              <a:spLocks noChangeShapeType="1"/>
            </p:cNvSpPr>
            <p:nvPr/>
          </p:nvSpPr>
          <p:spPr bwMode="auto">
            <a:xfrm flipV="1">
              <a:off x="1440" y="1536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13" name="Text Box 12"/>
            <p:cNvSpPr txBox="1">
              <a:spLocks noChangeArrowheads="1"/>
            </p:cNvSpPr>
            <p:nvPr/>
          </p:nvSpPr>
          <p:spPr bwMode="auto">
            <a:xfrm>
              <a:off x="1632" y="168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7309" name="Line 13"/>
            <p:cNvSpPr>
              <a:spLocks noChangeShapeType="1"/>
            </p:cNvSpPr>
            <p:nvPr/>
          </p:nvSpPr>
          <p:spPr bwMode="auto">
            <a:xfrm>
              <a:off x="1488" y="2640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15" name="Text Box 14"/>
            <p:cNvSpPr txBox="1">
              <a:spLocks noChangeArrowheads="1"/>
            </p:cNvSpPr>
            <p:nvPr/>
          </p:nvSpPr>
          <p:spPr bwMode="auto">
            <a:xfrm>
              <a:off x="576" y="95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7216" name="Text Box 15"/>
            <p:cNvSpPr txBox="1">
              <a:spLocks noChangeArrowheads="1"/>
            </p:cNvSpPr>
            <p:nvPr/>
          </p:nvSpPr>
          <p:spPr bwMode="auto">
            <a:xfrm>
              <a:off x="1920" y="240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</p:grpSp>
      <p:sp>
        <p:nvSpPr>
          <p:cNvPr id="567312" name="Text Box 16"/>
          <p:cNvSpPr txBox="1">
            <a:spLocks noChangeArrowheads="1"/>
          </p:cNvSpPr>
          <p:nvPr/>
        </p:nvSpPr>
        <p:spPr bwMode="auto">
          <a:xfrm>
            <a:off x="3581400" y="1219200"/>
            <a:ext cx="3048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latin typeface="Tahoma" panose="020B0604030504040204" pitchFamily="34" charset="0"/>
              </a:rPr>
              <a:t>Resultant force toward center</a:t>
            </a:r>
          </a:p>
        </p:txBody>
      </p:sp>
      <p:grpSp>
        <p:nvGrpSpPr>
          <p:cNvPr id="567313" name="Group 17"/>
          <p:cNvGrpSpPr>
            <a:grpSpLocks/>
          </p:cNvGrpSpPr>
          <p:nvPr/>
        </p:nvGrpSpPr>
        <p:grpSpPr bwMode="auto">
          <a:xfrm>
            <a:off x="6781800" y="1143000"/>
            <a:ext cx="1981200" cy="1235075"/>
            <a:chOff x="4080" y="2016"/>
            <a:chExt cx="1248" cy="778"/>
          </a:xfrm>
        </p:grpSpPr>
        <p:sp>
          <p:nvSpPr>
            <p:cNvPr id="7202" name="Text Box 18"/>
            <p:cNvSpPr txBox="1">
              <a:spLocks noChangeArrowheads="1"/>
            </p:cNvSpPr>
            <p:nvPr/>
          </p:nvSpPr>
          <p:spPr bwMode="auto">
            <a:xfrm>
              <a:off x="4080" y="2208"/>
              <a:ext cx="100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F</a:t>
              </a:r>
              <a:r>
                <a:rPr kumimoji="0" lang="en-US" altLang="en-US" sz="3000" i="1" baseline="-25000">
                  <a:latin typeface="Tahoma" panose="020B0604030504040204" pitchFamily="34" charset="0"/>
                </a:rPr>
                <a:t>c</a:t>
              </a:r>
              <a:r>
                <a:rPr kumimoji="0" lang="en-US" altLang="en-US" sz="3000" i="1">
                  <a:latin typeface="Tahoma" panose="020B0604030504040204" pitchFamily="34" charset="0"/>
                </a:rPr>
                <a:t> = </a:t>
              </a:r>
            </a:p>
          </p:txBody>
        </p:sp>
        <p:sp>
          <p:nvSpPr>
            <p:cNvPr id="7203" name="Text Box 19"/>
            <p:cNvSpPr txBox="1">
              <a:spLocks noChangeArrowheads="1"/>
            </p:cNvSpPr>
            <p:nvPr/>
          </p:nvSpPr>
          <p:spPr bwMode="auto">
            <a:xfrm>
              <a:off x="4608" y="2016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7316" name="Line 20"/>
            <p:cNvSpPr>
              <a:spLocks noChangeShapeType="1"/>
            </p:cNvSpPr>
            <p:nvPr/>
          </p:nvSpPr>
          <p:spPr bwMode="auto">
            <a:xfrm>
              <a:off x="4800" y="240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67317" name="Text Box 21"/>
          <p:cNvSpPr txBox="1">
            <a:spLocks noChangeArrowheads="1"/>
          </p:cNvSpPr>
          <p:nvPr/>
        </p:nvSpPr>
        <p:spPr bwMode="auto">
          <a:xfrm>
            <a:off x="3810000" y="2895600"/>
            <a:ext cx="4876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FFFF00"/>
                </a:solidFill>
                <a:latin typeface="Tahoma" panose="020B0604030504040204" pitchFamily="34" charset="0"/>
              </a:rPr>
              <a:t>Consider bottom of circle:</a:t>
            </a:r>
            <a:endParaRPr kumimoji="0"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67318" name="Text Box 22"/>
          <p:cNvSpPr txBox="1">
            <a:spLocks noChangeArrowheads="1"/>
          </p:cNvSpPr>
          <p:nvPr/>
        </p:nvSpPr>
        <p:spPr bwMode="auto">
          <a:xfrm>
            <a:off x="914400" y="4373563"/>
            <a:ext cx="2667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0" lang="en-US" altLang="en-US" sz="3000" i="1">
                <a:solidFill>
                  <a:srgbClr val="66FFCC"/>
                </a:solidFill>
                <a:latin typeface="Tahoma" panose="020B0604030504040204" pitchFamily="34" charset="0"/>
              </a:rPr>
              <a:t>AT Bottom:</a:t>
            </a:r>
          </a:p>
        </p:txBody>
      </p:sp>
      <p:grpSp>
        <p:nvGrpSpPr>
          <p:cNvPr id="567348" name="Group 52"/>
          <p:cNvGrpSpPr>
            <a:grpSpLocks/>
          </p:cNvGrpSpPr>
          <p:nvPr/>
        </p:nvGrpSpPr>
        <p:grpSpPr bwMode="auto">
          <a:xfrm>
            <a:off x="1143000" y="5029200"/>
            <a:ext cx="2057400" cy="1371600"/>
            <a:chOff x="576" y="3312"/>
            <a:chExt cx="1296" cy="864"/>
          </a:xfrm>
        </p:grpSpPr>
        <p:sp>
          <p:nvSpPr>
            <p:cNvPr id="567319" name="Oval 23"/>
            <p:cNvSpPr>
              <a:spLocks noChangeArrowheads="1"/>
            </p:cNvSpPr>
            <p:nvPr/>
          </p:nvSpPr>
          <p:spPr bwMode="auto">
            <a:xfrm>
              <a:off x="1104" y="3696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7321" name="Line 25"/>
            <p:cNvSpPr>
              <a:spLocks noChangeShapeType="1"/>
            </p:cNvSpPr>
            <p:nvPr/>
          </p:nvSpPr>
          <p:spPr bwMode="auto">
            <a:xfrm flipV="1">
              <a:off x="1200" y="3312"/>
              <a:ext cx="0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96" name="Text Box 26"/>
            <p:cNvSpPr txBox="1">
              <a:spLocks noChangeArrowheads="1"/>
            </p:cNvSpPr>
            <p:nvPr/>
          </p:nvSpPr>
          <p:spPr bwMode="auto">
            <a:xfrm>
              <a:off x="672" y="3312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T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sp>
          <p:nvSpPr>
            <p:cNvPr id="567324" name="Line 28"/>
            <p:cNvSpPr>
              <a:spLocks noChangeShapeType="1"/>
            </p:cNvSpPr>
            <p:nvPr/>
          </p:nvSpPr>
          <p:spPr bwMode="auto">
            <a:xfrm>
              <a:off x="1200" y="3840"/>
              <a:ext cx="0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98" name="Text Box 29"/>
            <p:cNvSpPr txBox="1">
              <a:spLocks noChangeArrowheads="1"/>
            </p:cNvSpPr>
            <p:nvPr/>
          </p:nvSpPr>
          <p:spPr bwMode="auto">
            <a:xfrm>
              <a:off x="576" y="3792"/>
              <a:ext cx="4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mg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grpSp>
          <p:nvGrpSpPr>
            <p:cNvPr id="7199" name="Group 50"/>
            <p:cNvGrpSpPr>
              <a:grpSpLocks/>
            </p:cNvGrpSpPr>
            <p:nvPr/>
          </p:nvGrpSpPr>
          <p:grpSpPr bwMode="auto">
            <a:xfrm>
              <a:off x="1488" y="3456"/>
              <a:ext cx="384" cy="480"/>
              <a:chOff x="1632" y="3360"/>
              <a:chExt cx="384" cy="480"/>
            </a:xfrm>
          </p:grpSpPr>
          <p:sp>
            <p:nvSpPr>
              <p:cNvPr id="567334" name="Line 38"/>
              <p:cNvSpPr>
                <a:spLocks noChangeShapeType="1"/>
              </p:cNvSpPr>
              <p:nvPr/>
            </p:nvSpPr>
            <p:spPr bwMode="auto">
              <a:xfrm flipV="1">
                <a:off x="1632" y="336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01" name="Text Box 39"/>
              <p:cNvSpPr txBox="1">
                <a:spLocks noChangeArrowheads="1"/>
              </p:cNvSpPr>
              <p:nvPr/>
            </p:nvSpPr>
            <p:spPr bwMode="auto">
              <a:xfrm>
                <a:off x="1632" y="3408"/>
                <a:ext cx="38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latin typeface="Tahoma" panose="020B0604030504040204" pitchFamily="34" charset="0"/>
                  </a:rPr>
                  <a:t>+</a:t>
                </a:r>
              </a:p>
            </p:txBody>
          </p:sp>
        </p:grpSp>
      </p:grpSp>
      <p:grpSp>
        <p:nvGrpSpPr>
          <p:cNvPr id="567336" name="Group 40"/>
          <p:cNvGrpSpPr>
            <a:grpSpLocks/>
          </p:cNvGrpSpPr>
          <p:nvPr/>
        </p:nvGrpSpPr>
        <p:grpSpPr bwMode="auto">
          <a:xfrm>
            <a:off x="4648200" y="3581400"/>
            <a:ext cx="2819400" cy="1235075"/>
            <a:chOff x="3504" y="2208"/>
            <a:chExt cx="1776" cy="778"/>
          </a:xfrm>
        </p:grpSpPr>
        <p:sp>
          <p:nvSpPr>
            <p:cNvPr id="7190" name="Text Box 41"/>
            <p:cNvSpPr txBox="1">
              <a:spLocks noChangeArrowheads="1"/>
            </p:cNvSpPr>
            <p:nvPr/>
          </p:nvSpPr>
          <p:spPr bwMode="auto">
            <a:xfrm>
              <a:off x="3504" y="2400"/>
              <a:ext cx="15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- mg = </a:t>
              </a:r>
            </a:p>
          </p:txBody>
        </p:sp>
        <p:sp>
          <p:nvSpPr>
            <p:cNvPr id="7191" name="Text Box 42"/>
            <p:cNvSpPr txBox="1">
              <a:spLocks noChangeArrowheads="1"/>
            </p:cNvSpPr>
            <p:nvPr/>
          </p:nvSpPr>
          <p:spPr bwMode="auto">
            <a:xfrm>
              <a:off x="4656" y="2400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7192" name="Text Box 43"/>
            <p:cNvSpPr txBox="1">
              <a:spLocks noChangeArrowheads="1"/>
            </p:cNvSpPr>
            <p:nvPr/>
          </p:nvSpPr>
          <p:spPr bwMode="auto">
            <a:xfrm>
              <a:off x="4560" y="2208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7340" name="Line 44"/>
            <p:cNvSpPr>
              <a:spLocks noChangeShapeType="1"/>
            </p:cNvSpPr>
            <p:nvPr/>
          </p:nvSpPr>
          <p:spPr bwMode="auto">
            <a:xfrm>
              <a:off x="4752" y="259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7341" name="Group 45"/>
          <p:cNvGrpSpPr>
            <a:grpSpLocks/>
          </p:cNvGrpSpPr>
          <p:nvPr/>
        </p:nvGrpSpPr>
        <p:grpSpPr bwMode="auto">
          <a:xfrm>
            <a:off x="4495800" y="5105400"/>
            <a:ext cx="3048000" cy="1235075"/>
            <a:chOff x="2880" y="3120"/>
            <a:chExt cx="1920" cy="778"/>
          </a:xfrm>
        </p:grpSpPr>
        <p:sp>
          <p:nvSpPr>
            <p:cNvPr id="7186" name="Text Box 46"/>
            <p:cNvSpPr txBox="1">
              <a:spLocks noChangeArrowheads="1"/>
            </p:cNvSpPr>
            <p:nvPr/>
          </p:nvSpPr>
          <p:spPr bwMode="auto">
            <a:xfrm>
              <a:off x="2880" y="3312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T =         +  mg </a:t>
              </a:r>
            </a:p>
          </p:txBody>
        </p:sp>
        <p:sp>
          <p:nvSpPr>
            <p:cNvPr id="7187" name="Text Box 47"/>
            <p:cNvSpPr txBox="1">
              <a:spLocks noChangeArrowheads="1"/>
            </p:cNvSpPr>
            <p:nvPr/>
          </p:nvSpPr>
          <p:spPr bwMode="auto">
            <a:xfrm>
              <a:off x="4032" y="3312"/>
              <a:ext cx="38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7188" name="Text Box 48"/>
            <p:cNvSpPr txBox="1">
              <a:spLocks noChangeArrowheads="1"/>
            </p:cNvSpPr>
            <p:nvPr/>
          </p:nvSpPr>
          <p:spPr bwMode="auto">
            <a:xfrm>
              <a:off x="3312" y="3120"/>
              <a:ext cx="720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mv</a:t>
              </a:r>
              <a:r>
                <a:rPr kumimoji="0" lang="en-US" altLang="en-US" sz="3000" i="1" baseline="30000" dirty="0">
                  <a:latin typeface="Tahoma" panose="020B0604030504040204" pitchFamily="34" charset="0"/>
                </a:rPr>
                <a:t>2</a:t>
              </a:r>
              <a:endParaRPr kumimoji="0" lang="en-US" altLang="en-US" sz="3000" i="1" dirty="0">
                <a:latin typeface="Tahom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67345" name="Line 49"/>
            <p:cNvSpPr>
              <a:spLocks noChangeShapeType="1"/>
            </p:cNvSpPr>
            <p:nvPr/>
          </p:nvSpPr>
          <p:spPr bwMode="auto">
            <a:xfrm>
              <a:off x="3456" y="350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7350" name="Group 54"/>
          <p:cNvGrpSpPr>
            <a:grpSpLocks/>
          </p:cNvGrpSpPr>
          <p:nvPr/>
        </p:nvGrpSpPr>
        <p:grpSpPr bwMode="auto">
          <a:xfrm>
            <a:off x="1219200" y="2362200"/>
            <a:ext cx="914400" cy="1920875"/>
            <a:chOff x="288" y="1536"/>
            <a:chExt cx="576" cy="1210"/>
          </a:xfrm>
        </p:grpSpPr>
        <p:sp>
          <p:nvSpPr>
            <p:cNvPr id="567351" name="Line 55"/>
            <p:cNvSpPr>
              <a:spLocks noChangeShapeType="1"/>
            </p:cNvSpPr>
            <p:nvPr/>
          </p:nvSpPr>
          <p:spPr bwMode="auto">
            <a:xfrm flipV="1">
              <a:off x="864" y="1728"/>
              <a:ext cx="0" cy="44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83" name="Text Box 56"/>
            <p:cNvSpPr txBox="1">
              <a:spLocks noChangeArrowheads="1"/>
            </p:cNvSpPr>
            <p:nvPr/>
          </p:nvSpPr>
          <p:spPr bwMode="auto">
            <a:xfrm>
              <a:off x="384" y="1536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T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  <p:sp>
          <p:nvSpPr>
            <p:cNvPr id="567353" name="Line 57"/>
            <p:cNvSpPr>
              <a:spLocks noChangeShapeType="1"/>
            </p:cNvSpPr>
            <p:nvPr/>
          </p:nvSpPr>
          <p:spPr bwMode="auto">
            <a:xfrm>
              <a:off x="864" y="2352"/>
              <a:ext cx="0" cy="3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85" name="Text Box 58"/>
            <p:cNvSpPr txBox="1">
              <a:spLocks noChangeArrowheads="1"/>
            </p:cNvSpPr>
            <p:nvPr/>
          </p:nvSpPr>
          <p:spPr bwMode="auto">
            <a:xfrm>
              <a:off x="288" y="2400"/>
              <a:ext cx="4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mg</a:t>
              </a:r>
              <a:endParaRPr kumimoji="0" lang="en-US" altLang="en-US" sz="3000" i="1">
                <a:latin typeface="Tahoma" panose="020B0604030504040204" pitchFamily="34" charset="0"/>
              </a:endParaRPr>
            </a:p>
          </p:txBody>
        </p:sp>
      </p:grpSp>
      <p:sp>
        <p:nvSpPr>
          <p:cNvPr id="567355" name="Rectangle 59"/>
          <p:cNvSpPr>
            <a:spLocks noChangeArrowheads="1"/>
          </p:cNvSpPr>
          <p:nvPr/>
        </p:nvSpPr>
        <p:spPr bwMode="auto">
          <a:xfrm>
            <a:off x="5105400" y="2438400"/>
            <a:ext cx="2590800" cy="15240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7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7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7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7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7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7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67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567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5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7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7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7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7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7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49" grpId="0" animBg="1" autoUpdateAnimBg="0"/>
      <p:bldP spid="567312" grpId="0" autoUpdateAnimBg="0"/>
      <p:bldP spid="567317" grpId="0" build="p" autoUpdateAnimBg="0"/>
      <p:bldP spid="567318" grpId="0" build="p" autoUpdateAnimBg="0"/>
      <p:bldP spid="56735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Example: Assume that the centripetal force required to maintain circular motion is </a:t>
            </a:r>
            <a:r>
              <a:rPr kumimoji="1" lang="en-US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20 N</a:t>
            </a:r>
            <a:r>
              <a:rPr kumimoji="1" lang="en-US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. and that the weight is </a:t>
            </a:r>
            <a:r>
              <a:rPr kumimoji="1" lang="en-US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5 N</a:t>
            </a:r>
            <a:r>
              <a:rPr kumimoji="1" lang="en-US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579620" name="Group 36"/>
          <p:cNvGrpSpPr>
            <a:grpSpLocks/>
          </p:cNvGrpSpPr>
          <p:nvPr/>
        </p:nvGrpSpPr>
        <p:grpSpPr bwMode="auto">
          <a:xfrm>
            <a:off x="990600" y="1905000"/>
            <a:ext cx="3352800" cy="4343400"/>
            <a:chOff x="624" y="1200"/>
            <a:chExt cx="2112" cy="2736"/>
          </a:xfrm>
        </p:grpSpPr>
        <p:sp>
          <p:nvSpPr>
            <p:cNvPr id="579587" name="Rectangle 3"/>
            <p:cNvSpPr>
              <a:spLocks noChangeArrowheads="1"/>
            </p:cNvSpPr>
            <p:nvPr/>
          </p:nvSpPr>
          <p:spPr bwMode="auto">
            <a:xfrm>
              <a:off x="624" y="1296"/>
              <a:ext cx="2112" cy="264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89" name="Oval 5"/>
            <p:cNvSpPr>
              <a:spLocks noChangeArrowheads="1"/>
            </p:cNvSpPr>
            <p:nvPr/>
          </p:nvSpPr>
          <p:spPr bwMode="auto">
            <a:xfrm>
              <a:off x="912" y="1445"/>
              <a:ext cx="1440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0" name="Oval 6"/>
            <p:cNvSpPr>
              <a:spLocks noChangeArrowheads="1"/>
            </p:cNvSpPr>
            <p:nvPr/>
          </p:nvSpPr>
          <p:spPr bwMode="auto">
            <a:xfrm>
              <a:off x="2160" y="1637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1" name="Oval 7"/>
            <p:cNvSpPr>
              <a:spLocks noChangeArrowheads="1"/>
            </p:cNvSpPr>
            <p:nvPr/>
          </p:nvSpPr>
          <p:spPr bwMode="auto">
            <a:xfrm>
              <a:off x="1488" y="1349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2" name="Oval 8"/>
            <p:cNvSpPr>
              <a:spLocks noChangeArrowheads="1"/>
            </p:cNvSpPr>
            <p:nvPr/>
          </p:nvSpPr>
          <p:spPr bwMode="auto">
            <a:xfrm>
              <a:off x="1488" y="2789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3" name="Line 9"/>
            <p:cNvSpPr>
              <a:spLocks noChangeShapeType="1"/>
            </p:cNvSpPr>
            <p:nvPr/>
          </p:nvSpPr>
          <p:spPr bwMode="auto">
            <a:xfrm flipH="1">
              <a:off x="1104" y="1445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4" name="Line 10"/>
            <p:cNvSpPr>
              <a:spLocks noChangeShapeType="1"/>
            </p:cNvSpPr>
            <p:nvPr/>
          </p:nvSpPr>
          <p:spPr bwMode="auto">
            <a:xfrm>
              <a:off x="1584" y="1541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5" name="Oval 11"/>
            <p:cNvSpPr>
              <a:spLocks noChangeArrowheads="1"/>
            </p:cNvSpPr>
            <p:nvPr/>
          </p:nvSpPr>
          <p:spPr bwMode="auto">
            <a:xfrm>
              <a:off x="1536" y="2117"/>
              <a:ext cx="96" cy="96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596" name="Line 12"/>
            <p:cNvSpPr>
              <a:spLocks noChangeShapeType="1"/>
            </p:cNvSpPr>
            <p:nvPr/>
          </p:nvSpPr>
          <p:spPr bwMode="auto">
            <a:xfrm flipV="1">
              <a:off x="1584" y="2016"/>
              <a:ext cx="768" cy="1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21" name="Text Box 13"/>
            <p:cNvSpPr txBox="1">
              <a:spLocks noChangeArrowheads="1"/>
            </p:cNvSpPr>
            <p:nvPr/>
          </p:nvSpPr>
          <p:spPr bwMode="auto">
            <a:xfrm>
              <a:off x="1920" y="2016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 dirty="0"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79598" name="Line 14"/>
            <p:cNvSpPr>
              <a:spLocks noChangeShapeType="1"/>
            </p:cNvSpPr>
            <p:nvPr/>
          </p:nvSpPr>
          <p:spPr bwMode="auto">
            <a:xfrm>
              <a:off x="1632" y="2885"/>
              <a:ext cx="48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23" name="Text Box 15"/>
            <p:cNvSpPr txBox="1">
              <a:spLocks noChangeArrowheads="1"/>
            </p:cNvSpPr>
            <p:nvPr/>
          </p:nvSpPr>
          <p:spPr bwMode="auto">
            <a:xfrm>
              <a:off x="720" y="1200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8224" name="Text Box 16"/>
            <p:cNvSpPr txBox="1">
              <a:spLocks noChangeArrowheads="1"/>
            </p:cNvSpPr>
            <p:nvPr/>
          </p:nvSpPr>
          <p:spPr bwMode="auto">
            <a:xfrm>
              <a:off x="2064" y="2645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v</a:t>
              </a:r>
            </a:p>
          </p:txBody>
        </p:sp>
        <p:sp>
          <p:nvSpPr>
            <p:cNvPr id="579601" name="Oval 17"/>
            <p:cNvSpPr>
              <a:spLocks noChangeArrowheads="1"/>
            </p:cNvSpPr>
            <p:nvPr/>
          </p:nvSpPr>
          <p:spPr bwMode="auto">
            <a:xfrm>
              <a:off x="816" y="206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02" name="Oval 18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03" name="Oval 19"/>
            <p:cNvSpPr>
              <a:spLocks noChangeArrowheads="1"/>
            </p:cNvSpPr>
            <p:nvPr/>
          </p:nvSpPr>
          <p:spPr bwMode="auto">
            <a:xfrm>
              <a:off x="960" y="15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04" name="Oval 20"/>
            <p:cNvSpPr>
              <a:spLocks noChangeArrowheads="1"/>
            </p:cNvSpPr>
            <p:nvPr/>
          </p:nvSpPr>
          <p:spPr bwMode="auto">
            <a:xfrm>
              <a:off x="960" y="2496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579607" name="Object 23"/>
          <p:cNvGraphicFramePr>
            <a:graphicFrameLocks noChangeAspect="1"/>
          </p:cNvGraphicFramePr>
          <p:nvPr/>
        </p:nvGraphicFramePr>
        <p:xfrm>
          <a:off x="4654550" y="2057400"/>
          <a:ext cx="303688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726" imgH="418918" progId="Equation.DSMT4">
                  <p:embed/>
                </p:oleObj>
              </mc:Choice>
              <mc:Fallback>
                <p:oleObj name="Equation" r:id="rId2" imgW="1091726" imgH="418918" progId="Equation.DSMT4">
                  <p:embed/>
                  <p:pic>
                    <p:nvPicPr>
                      <p:cNvPr id="57960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2057400"/>
                        <a:ext cx="3036888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9621" name="Group 37"/>
          <p:cNvGrpSpPr>
            <a:grpSpLocks/>
          </p:cNvGrpSpPr>
          <p:nvPr/>
        </p:nvGrpSpPr>
        <p:grpSpPr bwMode="auto">
          <a:xfrm>
            <a:off x="4419600" y="3124200"/>
            <a:ext cx="4495800" cy="1616075"/>
            <a:chOff x="2784" y="1968"/>
            <a:chExt cx="2832" cy="1018"/>
          </a:xfrm>
        </p:grpSpPr>
        <p:sp>
          <p:nvSpPr>
            <p:cNvPr id="579609" name="Text Box 25"/>
            <p:cNvSpPr txBox="1">
              <a:spLocks noChangeArrowheads="1"/>
            </p:cNvSpPr>
            <p:nvPr/>
          </p:nvSpPr>
          <p:spPr bwMode="auto">
            <a:xfrm>
              <a:off x="2784" y="1968"/>
              <a:ext cx="283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en-US" sz="2800" i="1" dirty="0"/>
                <a:t>Resultant centripetal force </a:t>
              </a:r>
              <a:r>
                <a:rPr lang="en-US" altLang="en-US" sz="2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  <a:r>
                <a:rPr lang="en-US" altLang="en-US" sz="2800" i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</a:t>
              </a:r>
              <a:r>
                <a:rPr lang="en-US" altLang="en-US" sz="280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en-US" sz="2800" i="1" dirty="0"/>
                <a:t>at every point in path!</a:t>
              </a:r>
            </a:p>
          </p:txBody>
        </p:sp>
        <p:sp>
          <p:nvSpPr>
            <p:cNvPr id="579617" name="Text Box 33"/>
            <p:cNvSpPr txBox="1">
              <a:spLocks noChangeArrowheads="1"/>
            </p:cNvSpPr>
            <p:nvPr/>
          </p:nvSpPr>
          <p:spPr bwMode="auto">
            <a:xfrm>
              <a:off x="3408" y="2640"/>
              <a:ext cx="124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en-US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  <a:r>
                <a:rPr lang="en-US" altLang="en-US" i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</a:t>
              </a:r>
              <a:r>
                <a:rPr lang="en-US" altLang="en-US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= </a:t>
              </a:r>
              <a:r>
                <a:rPr lang="en-US" altLang="en-US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20</a:t>
              </a:r>
              <a:r>
                <a:rPr lang="en-US" altLang="en-US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en-US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endParaRPr lang="en-US" altLang="en-US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579622" name="Group 38"/>
          <p:cNvGrpSpPr>
            <a:grpSpLocks/>
          </p:cNvGrpSpPr>
          <p:nvPr/>
        </p:nvGrpSpPr>
        <p:grpSpPr bwMode="auto">
          <a:xfrm>
            <a:off x="1524000" y="2362200"/>
            <a:ext cx="2057400" cy="2133600"/>
            <a:chOff x="960" y="1488"/>
            <a:chExt cx="1296" cy="1344"/>
          </a:xfrm>
        </p:grpSpPr>
        <p:sp>
          <p:nvSpPr>
            <p:cNvPr id="579623" name="Line 39"/>
            <p:cNvSpPr>
              <a:spLocks noChangeShapeType="1"/>
            </p:cNvSpPr>
            <p:nvPr/>
          </p:nvSpPr>
          <p:spPr bwMode="auto">
            <a:xfrm>
              <a:off x="1104" y="1728"/>
              <a:ext cx="28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4" name="Line 40"/>
            <p:cNvSpPr>
              <a:spLocks noChangeShapeType="1"/>
            </p:cNvSpPr>
            <p:nvPr/>
          </p:nvSpPr>
          <p:spPr bwMode="auto">
            <a:xfrm flipV="1">
              <a:off x="1152" y="2256"/>
              <a:ext cx="28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5" name="Line 41"/>
            <p:cNvSpPr>
              <a:spLocks noChangeShapeType="1"/>
            </p:cNvSpPr>
            <p:nvPr/>
          </p:nvSpPr>
          <p:spPr bwMode="auto">
            <a:xfrm flipH="1">
              <a:off x="1824" y="1776"/>
              <a:ext cx="33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6" name="Line 42"/>
            <p:cNvSpPr>
              <a:spLocks noChangeShapeType="1"/>
            </p:cNvSpPr>
            <p:nvPr/>
          </p:nvSpPr>
          <p:spPr bwMode="auto">
            <a:xfrm flipH="1" flipV="1">
              <a:off x="1824" y="2208"/>
              <a:ext cx="432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7" name="Line 43"/>
            <p:cNvSpPr>
              <a:spLocks noChangeShapeType="1"/>
            </p:cNvSpPr>
            <p:nvPr/>
          </p:nvSpPr>
          <p:spPr bwMode="auto">
            <a:xfrm>
              <a:off x="960" y="2160"/>
              <a:ext cx="43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8" name="Line 44"/>
            <p:cNvSpPr>
              <a:spLocks noChangeShapeType="1"/>
            </p:cNvSpPr>
            <p:nvPr/>
          </p:nvSpPr>
          <p:spPr bwMode="auto">
            <a:xfrm flipV="1">
              <a:off x="1584" y="2400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9629" name="Line 45"/>
            <p:cNvSpPr>
              <a:spLocks noChangeShapeType="1"/>
            </p:cNvSpPr>
            <p:nvPr/>
          </p:nvSpPr>
          <p:spPr bwMode="auto">
            <a:xfrm>
              <a:off x="1584" y="148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79632" name="Group 48"/>
          <p:cNvGrpSpPr>
            <a:grpSpLocks/>
          </p:cNvGrpSpPr>
          <p:nvPr/>
        </p:nvGrpSpPr>
        <p:grpSpPr bwMode="auto">
          <a:xfrm>
            <a:off x="4343400" y="4800600"/>
            <a:ext cx="4572000" cy="1616075"/>
            <a:chOff x="2736" y="3024"/>
            <a:chExt cx="2880" cy="1018"/>
          </a:xfrm>
        </p:grpSpPr>
        <p:sp>
          <p:nvSpPr>
            <p:cNvPr id="579630" name="Text Box 46"/>
            <p:cNvSpPr txBox="1">
              <a:spLocks noChangeArrowheads="1"/>
            </p:cNvSpPr>
            <p:nvPr/>
          </p:nvSpPr>
          <p:spPr bwMode="auto">
            <a:xfrm>
              <a:off x="2736" y="3024"/>
              <a:ext cx="288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en-US" sz="2800" i="1"/>
                <a:t>Weight vector </a:t>
              </a:r>
              <a:r>
                <a:rPr lang="en-US" altLang="en-US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 </a:t>
              </a:r>
              <a:r>
                <a:rPr lang="en-US" altLang="en-US" sz="2800" i="1"/>
                <a:t>is downward at every point.</a:t>
              </a:r>
            </a:p>
          </p:txBody>
        </p:sp>
        <p:sp>
          <p:nvSpPr>
            <p:cNvPr id="8202" name="Text Box 47"/>
            <p:cNvSpPr txBox="1">
              <a:spLocks noChangeArrowheads="1"/>
            </p:cNvSpPr>
            <p:nvPr/>
          </p:nvSpPr>
          <p:spPr bwMode="auto">
            <a:xfrm>
              <a:off x="3312" y="3696"/>
              <a:ext cx="192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W = </a:t>
              </a:r>
              <a:r>
                <a:rPr lang="en-US" altLang="en-US" sz="3000">
                  <a:solidFill>
                    <a:srgbClr val="FFFF00"/>
                  </a:solidFill>
                  <a:latin typeface="Tahoma" panose="020B0604030504040204" pitchFamily="34" charset="0"/>
                </a:rPr>
                <a:t>5</a:t>
              </a:r>
              <a:r>
                <a:rPr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3000">
                  <a:solidFill>
                    <a:srgbClr val="FFFF00"/>
                  </a:solidFill>
                  <a:latin typeface="Tahoma" panose="020B0604030504040204" pitchFamily="34" charset="0"/>
                </a:rPr>
                <a:t>N, down</a:t>
              </a:r>
              <a:endParaRPr lang="en-US" altLang="en-US" sz="3000" i="1">
                <a:solidFill>
                  <a:srgbClr val="FFFF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79635" name="Text Box 51"/>
          <p:cNvSpPr txBox="1">
            <a:spLocks noChangeArrowheads="1"/>
          </p:cNvSpPr>
          <p:nvPr/>
        </p:nvSpPr>
        <p:spPr bwMode="auto">
          <a:xfrm>
            <a:off x="1143000" y="4953000"/>
            <a:ext cx="2971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2800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  <a:r>
              <a:rPr lang="en-US" altLang="en-US" sz="2800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 </a:t>
            </a:r>
            <a:r>
              <a:rPr lang="en-US" altLang="en-US" sz="2800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</a:t>
            </a: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</a:t>
            </a:r>
            <a:r>
              <a:rPr lang="en-US" altLang="en-US" sz="2800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en-US" altLang="en-US" sz="2800"/>
              <a:t> at top AND at bottom.</a:t>
            </a:r>
            <a:endParaRPr lang="en-US" altLang="en-US" sz="28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79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9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9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9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9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9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9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9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6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Visual Aid: The resultant force </a:t>
            </a:r>
            <a:r>
              <a:rPr kumimoji="1" lang="en-US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(20 N) </a:t>
            </a:r>
            <a:r>
              <a:rPr kumimoji="1" lang="en-US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rPr>
              <a:t>is the vector sum of T and W at ANY point in path. </a:t>
            </a:r>
          </a:p>
        </p:txBody>
      </p:sp>
      <p:grpSp>
        <p:nvGrpSpPr>
          <p:cNvPr id="580687" name="Group 79"/>
          <p:cNvGrpSpPr>
            <a:grpSpLocks/>
          </p:cNvGrpSpPr>
          <p:nvPr/>
        </p:nvGrpSpPr>
        <p:grpSpPr bwMode="auto">
          <a:xfrm>
            <a:off x="990600" y="1676400"/>
            <a:ext cx="3352800" cy="4343400"/>
            <a:chOff x="624" y="1056"/>
            <a:chExt cx="2112" cy="2736"/>
          </a:xfrm>
        </p:grpSpPr>
        <p:grpSp>
          <p:nvGrpSpPr>
            <p:cNvPr id="9243" name="Group 3"/>
            <p:cNvGrpSpPr>
              <a:grpSpLocks/>
            </p:cNvGrpSpPr>
            <p:nvPr/>
          </p:nvGrpSpPr>
          <p:grpSpPr bwMode="auto">
            <a:xfrm>
              <a:off x="624" y="1056"/>
              <a:ext cx="2112" cy="2736"/>
              <a:chOff x="624" y="1200"/>
              <a:chExt cx="2112" cy="2736"/>
            </a:xfrm>
          </p:grpSpPr>
          <p:sp>
            <p:nvSpPr>
              <p:cNvPr id="580612" name="Rectangle 4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2112" cy="2640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3" name="Oval 5"/>
              <p:cNvSpPr>
                <a:spLocks noChangeArrowheads="1"/>
              </p:cNvSpPr>
              <p:nvPr/>
            </p:nvSpPr>
            <p:spPr bwMode="auto">
              <a:xfrm>
                <a:off x="912" y="1445"/>
                <a:ext cx="1440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4" name="Oval 6"/>
              <p:cNvSpPr>
                <a:spLocks noChangeArrowheads="1"/>
              </p:cNvSpPr>
              <p:nvPr/>
            </p:nvSpPr>
            <p:spPr bwMode="auto">
              <a:xfrm>
                <a:off x="2160" y="1637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5" name="Oval 7"/>
              <p:cNvSpPr>
                <a:spLocks noChangeArrowheads="1"/>
              </p:cNvSpPr>
              <p:nvPr/>
            </p:nvSpPr>
            <p:spPr bwMode="auto">
              <a:xfrm>
                <a:off x="1488" y="134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6" name="Oval 8"/>
              <p:cNvSpPr>
                <a:spLocks noChangeArrowheads="1"/>
              </p:cNvSpPr>
              <p:nvPr/>
            </p:nvSpPr>
            <p:spPr bwMode="auto">
              <a:xfrm>
                <a:off x="1488" y="2789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7" name="Line 9"/>
              <p:cNvSpPr>
                <a:spLocks noChangeShapeType="1"/>
              </p:cNvSpPr>
              <p:nvPr/>
            </p:nvSpPr>
            <p:spPr bwMode="auto">
              <a:xfrm flipH="1">
                <a:off x="1104" y="144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8" name="Line 10"/>
              <p:cNvSpPr>
                <a:spLocks noChangeShapeType="1"/>
              </p:cNvSpPr>
              <p:nvPr/>
            </p:nvSpPr>
            <p:spPr bwMode="auto">
              <a:xfrm>
                <a:off x="1584" y="1541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19" name="Oval 11"/>
              <p:cNvSpPr>
                <a:spLocks noChangeArrowheads="1"/>
              </p:cNvSpPr>
              <p:nvPr/>
            </p:nvSpPr>
            <p:spPr bwMode="auto">
              <a:xfrm>
                <a:off x="1536" y="2117"/>
                <a:ext cx="96" cy="96"/>
              </a:xfrm>
              <a:prstGeom prst="ellipse">
                <a:avLst/>
              </a:prstGeom>
              <a:solidFill>
                <a:srgbClr val="66FF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20" name="Line 12"/>
              <p:cNvSpPr>
                <a:spLocks noChangeShapeType="1"/>
              </p:cNvSpPr>
              <p:nvPr/>
            </p:nvSpPr>
            <p:spPr bwMode="auto">
              <a:xfrm flipV="1">
                <a:off x="1584" y="2016"/>
                <a:ext cx="768" cy="14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254" name="Text Box 13"/>
              <p:cNvSpPr txBox="1">
                <a:spLocks noChangeArrowheads="1"/>
              </p:cNvSpPr>
              <p:nvPr/>
            </p:nvSpPr>
            <p:spPr bwMode="auto">
              <a:xfrm>
                <a:off x="1829" y="2011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 dirty="0">
                    <a:latin typeface="Tahoma" panose="020B0604030504040204" pitchFamily="34" charset="0"/>
                  </a:rPr>
                  <a:t>r</a:t>
                </a:r>
              </a:p>
            </p:txBody>
          </p:sp>
          <p:sp>
            <p:nvSpPr>
              <p:cNvPr id="580622" name="Line 14"/>
              <p:cNvSpPr>
                <a:spLocks noChangeShapeType="1"/>
              </p:cNvSpPr>
              <p:nvPr/>
            </p:nvSpPr>
            <p:spPr bwMode="auto">
              <a:xfrm>
                <a:off x="1632" y="2885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256" name="Text Box 15"/>
              <p:cNvSpPr txBox="1">
                <a:spLocks noChangeArrowheads="1"/>
              </p:cNvSpPr>
              <p:nvPr/>
            </p:nvSpPr>
            <p:spPr bwMode="auto">
              <a:xfrm>
                <a:off x="720" y="1200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9257" name="Text Box 16"/>
              <p:cNvSpPr txBox="1">
                <a:spLocks noChangeArrowheads="1"/>
              </p:cNvSpPr>
              <p:nvPr/>
            </p:nvSpPr>
            <p:spPr bwMode="auto">
              <a:xfrm>
                <a:off x="2064" y="2645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v</a:t>
                </a:r>
              </a:p>
            </p:txBody>
          </p:sp>
          <p:sp>
            <p:nvSpPr>
              <p:cNvPr id="580625" name="Oval 17"/>
              <p:cNvSpPr>
                <a:spLocks noChangeArrowheads="1"/>
              </p:cNvSpPr>
              <p:nvPr/>
            </p:nvSpPr>
            <p:spPr bwMode="auto">
              <a:xfrm>
                <a:off x="816" y="2064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26" name="Oval 18"/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27" name="Oval 19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28" name="Oval 20"/>
              <p:cNvSpPr>
                <a:spLocks noChangeArrowheads="1"/>
              </p:cNvSpPr>
              <p:nvPr/>
            </p:nvSpPr>
            <p:spPr bwMode="auto">
              <a:xfrm>
                <a:off x="960" y="249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006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80645" name="Text Box 37"/>
            <p:cNvSpPr txBox="1">
              <a:spLocks noChangeArrowheads="1"/>
            </p:cNvSpPr>
            <p:nvPr/>
          </p:nvSpPr>
          <p:spPr bwMode="auto">
            <a:xfrm>
              <a:off x="720" y="3168"/>
              <a:ext cx="187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en-US" sz="2800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  <a:r>
                <a:rPr lang="en-US" altLang="en-US" sz="2800" i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 </a:t>
              </a:r>
              <a:r>
                <a:rPr lang="en-US" altLang="en-US" sz="2800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= </a:t>
              </a:r>
              <a:r>
                <a:rPr lang="en-US" alt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20</a:t>
              </a:r>
              <a:r>
                <a:rPr lang="en-US" altLang="en-US" sz="2800" i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alt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  <a:r>
                <a:rPr lang="en-US" altLang="en-US" sz="2800"/>
                <a:t> at top AND at bottom.</a:t>
              </a:r>
              <a:endParaRPr lang="en-US" altLang="en-US" sz="2800" i="1"/>
            </a:p>
          </p:txBody>
        </p:sp>
      </p:grpSp>
      <p:sp>
        <p:nvSpPr>
          <p:cNvPr id="580658" name="Text Box 50"/>
          <p:cNvSpPr txBox="1">
            <a:spLocks noChangeArrowheads="1"/>
          </p:cNvSpPr>
          <p:nvPr/>
        </p:nvSpPr>
        <p:spPr bwMode="auto">
          <a:xfrm>
            <a:off x="4114800" y="1676400"/>
            <a:ext cx="4495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Top:   T + W = F</a:t>
            </a:r>
            <a:r>
              <a:rPr lang="en-US" altLang="en-US" sz="3000" i="1" baseline="-25000">
                <a:latin typeface="Tahoma" panose="020B0604030504040204" pitchFamily="34" charset="0"/>
              </a:rPr>
              <a:t>C</a:t>
            </a:r>
            <a:endParaRPr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80659" name="Text Box 51"/>
          <p:cNvSpPr txBox="1">
            <a:spLocks noChangeArrowheads="1"/>
          </p:cNvSpPr>
          <p:nvPr/>
        </p:nvSpPr>
        <p:spPr bwMode="auto">
          <a:xfrm>
            <a:off x="4800600" y="2362200"/>
            <a:ext cx="3352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T + </a:t>
            </a:r>
            <a:r>
              <a:rPr lang="en-US" altLang="en-US" sz="3000">
                <a:solidFill>
                  <a:srgbClr val="FFFF00"/>
                </a:solidFill>
                <a:latin typeface="Tahoma" panose="020B0604030504040204" pitchFamily="34" charset="0"/>
              </a:rPr>
              <a:t>5 N</a:t>
            </a:r>
            <a:r>
              <a:rPr lang="en-US" altLang="en-US" sz="3000" i="1">
                <a:latin typeface="Tahoma" panose="020B0604030504040204" pitchFamily="34" charset="0"/>
              </a:rPr>
              <a:t> = </a:t>
            </a:r>
            <a:r>
              <a:rPr lang="en-US" altLang="en-US" sz="3000">
                <a:solidFill>
                  <a:srgbClr val="FF0000"/>
                </a:solidFill>
                <a:latin typeface="Tahoma" panose="020B0604030504040204" pitchFamily="34" charset="0"/>
              </a:rPr>
              <a:t>20 N</a:t>
            </a:r>
          </a:p>
        </p:txBody>
      </p:sp>
      <p:sp>
        <p:nvSpPr>
          <p:cNvPr id="580660" name="Text Box 52"/>
          <p:cNvSpPr txBox="1">
            <a:spLocks noChangeArrowheads="1"/>
          </p:cNvSpPr>
          <p:nvPr/>
        </p:nvSpPr>
        <p:spPr bwMode="auto">
          <a:xfrm>
            <a:off x="4419600" y="2971800"/>
            <a:ext cx="4343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T = </a:t>
            </a:r>
            <a:r>
              <a:rPr lang="en-US" altLang="en-US" sz="3000">
                <a:solidFill>
                  <a:srgbClr val="FF0000"/>
                </a:solidFill>
                <a:latin typeface="Tahoma" panose="020B0604030504040204" pitchFamily="34" charset="0"/>
              </a:rPr>
              <a:t>20 N </a:t>
            </a:r>
            <a:r>
              <a:rPr lang="en-US" altLang="en-US" sz="3000" i="1">
                <a:latin typeface="Tahoma" panose="020B0604030504040204" pitchFamily="34" charset="0"/>
              </a:rPr>
              <a:t>-  </a:t>
            </a:r>
            <a:r>
              <a:rPr lang="en-US" altLang="en-US" sz="3000">
                <a:solidFill>
                  <a:srgbClr val="FFFF00"/>
                </a:solidFill>
                <a:latin typeface="Tahoma" panose="020B0604030504040204" pitchFamily="34" charset="0"/>
              </a:rPr>
              <a:t>5 N = 15 N</a:t>
            </a:r>
          </a:p>
        </p:txBody>
      </p: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4267200" y="4327525"/>
            <a:ext cx="4572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   T - W = F</a:t>
            </a:r>
            <a:r>
              <a:rPr lang="en-US" altLang="en-US" sz="3000" i="1" baseline="-25000">
                <a:latin typeface="Tahoma" panose="020B0604030504040204" pitchFamily="34" charset="0"/>
              </a:rPr>
              <a:t>C</a:t>
            </a:r>
            <a:endParaRPr lang="en-US" altLang="en-US" sz="3000" i="1">
              <a:latin typeface="Tahoma" panose="020B0604030504040204" pitchFamily="34" charset="0"/>
            </a:endParaRPr>
          </a:p>
        </p:txBody>
      </p:sp>
      <p:sp>
        <p:nvSpPr>
          <p:cNvPr id="580662" name="Text Box 54"/>
          <p:cNvSpPr txBox="1">
            <a:spLocks noChangeArrowheads="1"/>
          </p:cNvSpPr>
          <p:nvPr/>
        </p:nvSpPr>
        <p:spPr bwMode="auto">
          <a:xfrm>
            <a:off x="4953000" y="5013325"/>
            <a:ext cx="3352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T - </a:t>
            </a:r>
            <a:r>
              <a:rPr lang="en-US" altLang="en-US" sz="3000">
                <a:solidFill>
                  <a:srgbClr val="FFFF00"/>
                </a:solidFill>
                <a:latin typeface="Tahoma" panose="020B0604030504040204" pitchFamily="34" charset="0"/>
              </a:rPr>
              <a:t>5 N</a:t>
            </a:r>
            <a:r>
              <a:rPr lang="en-US" altLang="en-US" sz="3000" i="1">
                <a:latin typeface="Tahoma" panose="020B0604030504040204" pitchFamily="34" charset="0"/>
              </a:rPr>
              <a:t> = </a:t>
            </a:r>
            <a:r>
              <a:rPr lang="en-US" altLang="en-US" sz="3000">
                <a:solidFill>
                  <a:srgbClr val="FF0000"/>
                </a:solidFill>
                <a:latin typeface="Tahoma" panose="020B0604030504040204" pitchFamily="34" charset="0"/>
              </a:rPr>
              <a:t>20 N</a:t>
            </a:r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4572000" y="5622925"/>
            <a:ext cx="4343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T = </a:t>
            </a:r>
            <a:r>
              <a:rPr lang="en-US" altLang="en-US" sz="3000">
                <a:solidFill>
                  <a:srgbClr val="FF0000"/>
                </a:solidFill>
                <a:latin typeface="Tahoma" panose="020B0604030504040204" pitchFamily="34" charset="0"/>
              </a:rPr>
              <a:t>20 N </a:t>
            </a:r>
            <a:r>
              <a:rPr lang="en-US" altLang="en-US" sz="3000" i="1">
                <a:latin typeface="Tahoma" panose="020B0604030504040204" pitchFamily="34" charset="0"/>
              </a:rPr>
              <a:t>+  </a:t>
            </a:r>
            <a:r>
              <a:rPr lang="en-US" altLang="en-US" sz="3000">
                <a:solidFill>
                  <a:srgbClr val="FFFF00"/>
                </a:solidFill>
                <a:latin typeface="Tahoma" panose="020B0604030504040204" pitchFamily="34" charset="0"/>
              </a:rPr>
              <a:t>5 N = 25 N</a:t>
            </a:r>
          </a:p>
        </p:txBody>
      </p:sp>
      <p:sp>
        <p:nvSpPr>
          <p:cNvPr id="580664" name="Text Box 56"/>
          <p:cNvSpPr txBox="1">
            <a:spLocks noChangeArrowheads="1"/>
          </p:cNvSpPr>
          <p:nvPr/>
        </p:nvSpPr>
        <p:spPr bwMode="auto">
          <a:xfrm>
            <a:off x="5334000" y="3733800"/>
            <a:ext cx="2667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en-US" sz="3000" i="1">
                <a:latin typeface="Tahoma" panose="020B0604030504040204" pitchFamily="34" charset="0"/>
              </a:rPr>
              <a:t>Bottom:</a:t>
            </a:r>
          </a:p>
        </p:txBody>
      </p:sp>
      <p:sp>
        <p:nvSpPr>
          <p:cNvPr id="580665" name="Rectangle 57"/>
          <p:cNvSpPr>
            <a:spLocks noChangeArrowheads="1"/>
          </p:cNvSpPr>
          <p:nvPr/>
        </p:nvSpPr>
        <p:spPr bwMode="auto">
          <a:xfrm>
            <a:off x="4953000" y="3581400"/>
            <a:ext cx="3429000" cy="7620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A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0688" name="Group 80"/>
          <p:cNvGrpSpPr>
            <a:grpSpLocks/>
          </p:cNvGrpSpPr>
          <p:nvPr/>
        </p:nvGrpSpPr>
        <p:grpSpPr bwMode="auto">
          <a:xfrm>
            <a:off x="1828800" y="2133600"/>
            <a:ext cx="685800" cy="1006475"/>
            <a:chOff x="1152" y="1344"/>
            <a:chExt cx="432" cy="634"/>
          </a:xfrm>
        </p:grpSpPr>
        <p:grpSp>
          <p:nvGrpSpPr>
            <p:cNvPr id="9239" name="Group 81"/>
            <p:cNvGrpSpPr>
              <a:grpSpLocks/>
            </p:cNvGrpSpPr>
            <p:nvPr/>
          </p:nvGrpSpPr>
          <p:grpSpPr bwMode="auto">
            <a:xfrm>
              <a:off x="1584" y="1392"/>
              <a:ext cx="0" cy="432"/>
              <a:chOff x="1584" y="1392"/>
              <a:chExt cx="0" cy="432"/>
            </a:xfrm>
          </p:grpSpPr>
          <p:sp>
            <p:nvSpPr>
              <p:cNvPr id="580690" name="Line 82"/>
              <p:cNvSpPr>
                <a:spLocks noChangeShapeType="1"/>
              </p:cNvSpPr>
              <p:nvPr/>
            </p:nvSpPr>
            <p:spPr bwMode="auto">
              <a:xfrm>
                <a:off x="1584" y="139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0691" name="Line 83"/>
              <p:cNvSpPr>
                <a:spLocks noChangeShapeType="1"/>
              </p:cNvSpPr>
              <p:nvPr/>
            </p:nvSpPr>
            <p:spPr bwMode="auto">
              <a:xfrm>
                <a:off x="1584" y="1536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240" name="Text Box 84"/>
            <p:cNvSpPr txBox="1">
              <a:spLocks noChangeArrowheads="1"/>
            </p:cNvSpPr>
            <p:nvPr/>
          </p:nvSpPr>
          <p:spPr bwMode="auto">
            <a:xfrm>
              <a:off x="1152" y="1344"/>
              <a:ext cx="3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WT</a:t>
              </a:r>
            </a:p>
          </p:txBody>
        </p:sp>
      </p:grpSp>
      <p:grpSp>
        <p:nvGrpSpPr>
          <p:cNvPr id="580693" name="Group 85"/>
          <p:cNvGrpSpPr>
            <a:grpSpLocks/>
          </p:cNvGrpSpPr>
          <p:nvPr/>
        </p:nvGrpSpPr>
        <p:grpSpPr bwMode="auto">
          <a:xfrm>
            <a:off x="2743200" y="2133600"/>
            <a:ext cx="533400" cy="762000"/>
            <a:chOff x="1728" y="1344"/>
            <a:chExt cx="336" cy="480"/>
          </a:xfrm>
        </p:grpSpPr>
        <p:sp>
          <p:nvSpPr>
            <p:cNvPr id="580694" name="Line 86"/>
            <p:cNvSpPr>
              <a:spLocks noChangeShapeType="1"/>
            </p:cNvSpPr>
            <p:nvPr/>
          </p:nvSpPr>
          <p:spPr bwMode="auto">
            <a:xfrm>
              <a:off x="1728" y="1344"/>
              <a:ext cx="0" cy="48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38" name="Text Box 87"/>
            <p:cNvSpPr txBox="1">
              <a:spLocks noChangeArrowheads="1"/>
            </p:cNvSpPr>
            <p:nvPr/>
          </p:nvSpPr>
          <p:spPr bwMode="auto">
            <a:xfrm>
              <a:off x="1728" y="1392"/>
              <a:ext cx="3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0000"/>
                  </a:solidFill>
                  <a:latin typeface="Tahoma" panose="020B0604030504040204" pitchFamily="34" charset="0"/>
                </a:rPr>
                <a:t>+</a:t>
              </a:r>
            </a:p>
          </p:txBody>
        </p:sp>
      </p:grpSp>
      <p:grpSp>
        <p:nvGrpSpPr>
          <p:cNvPr id="580696" name="Group 88"/>
          <p:cNvGrpSpPr>
            <a:grpSpLocks/>
          </p:cNvGrpSpPr>
          <p:nvPr/>
        </p:nvGrpSpPr>
        <p:grpSpPr bwMode="auto">
          <a:xfrm>
            <a:off x="1828800" y="3124200"/>
            <a:ext cx="1371600" cy="1828800"/>
            <a:chOff x="1152" y="1968"/>
            <a:chExt cx="864" cy="1152"/>
          </a:xfrm>
        </p:grpSpPr>
        <p:grpSp>
          <p:nvGrpSpPr>
            <p:cNvPr id="9231" name="Group 89"/>
            <p:cNvGrpSpPr>
              <a:grpSpLocks/>
            </p:cNvGrpSpPr>
            <p:nvPr/>
          </p:nvGrpSpPr>
          <p:grpSpPr bwMode="auto">
            <a:xfrm flipV="1">
              <a:off x="1680" y="2208"/>
              <a:ext cx="336" cy="480"/>
              <a:chOff x="1728" y="1344"/>
              <a:chExt cx="336" cy="480"/>
            </a:xfrm>
          </p:grpSpPr>
          <p:sp>
            <p:nvSpPr>
              <p:cNvPr id="580698" name="Line 90"/>
              <p:cNvSpPr>
                <a:spLocks noChangeShapeType="1"/>
              </p:cNvSpPr>
              <p:nvPr/>
            </p:nvSpPr>
            <p:spPr bwMode="auto">
              <a:xfrm>
                <a:off x="1728" y="1344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endParaRPr lang="en-A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236" name="Text Box 91"/>
              <p:cNvSpPr txBox="1">
                <a:spLocks noChangeArrowheads="1"/>
              </p:cNvSpPr>
              <p:nvPr/>
            </p:nvSpPr>
            <p:spPr bwMode="auto">
              <a:xfrm>
                <a:off x="1728" y="1392"/>
                <a:ext cx="3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3000" i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+</a:t>
                </a:r>
              </a:p>
            </p:txBody>
          </p:sp>
        </p:grpSp>
        <p:sp>
          <p:nvSpPr>
            <p:cNvPr id="580700" name="Line 92"/>
            <p:cNvSpPr>
              <a:spLocks noChangeShapeType="1"/>
            </p:cNvSpPr>
            <p:nvPr/>
          </p:nvSpPr>
          <p:spPr bwMode="auto">
            <a:xfrm flipV="1">
              <a:off x="1584" y="1968"/>
              <a:ext cx="0" cy="72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33" name="Text Box 93"/>
            <p:cNvSpPr txBox="1">
              <a:spLocks noChangeArrowheads="1"/>
            </p:cNvSpPr>
            <p:nvPr/>
          </p:nvSpPr>
          <p:spPr bwMode="auto">
            <a:xfrm>
              <a:off x="1152" y="2304"/>
              <a:ext cx="384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T   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en-US" sz="3000" i="1">
                  <a:solidFill>
                    <a:srgbClr val="FFFF00"/>
                  </a:solidFill>
                  <a:latin typeface="Tahoma" panose="020B0604030504040204" pitchFamily="34" charset="0"/>
                </a:rPr>
                <a:t>W</a:t>
              </a:r>
            </a:p>
          </p:txBody>
        </p:sp>
        <p:sp>
          <p:nvSpPr>
            <p:cNvPr id="580702" name="Line 94"/>
            <p:cNvSpPr>
              <a:spLocks noChangeShapeType="1"/>
            </p:cNvSpPr>
            <p:nvPr/>
          </p:nvSpPr>
          <p:spPr bwMode="auto">
            <a:xfrm>
              <a:off x="1584" y="2832"/>
              <a:ext cx="0" cy="28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8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0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0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0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0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8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8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0" grpId="0" autoUpdateAnimBg="0"/>
      <p:bldP spid="580658" grpId="0" autoUpdateAnimBg="0"/>
      <p:bldP spid="580659" grpId="0" autoUpdateAnimBg="0"/>
      <p:bldP spid="580660" grpId="0" autoUpdateAnimBg="0"/>
      <p:bldP spid="580661" grpId="0" autoUpdateAnimBg="0"/>
      <p:bldP spid="580662" grpId="0" autoUpdateAnimBg="0"/>
      <p:bldP spid="580663" grpId="0" autoUpdateAnimBg="0"/>
      <p:bldP spid="580664" grpId="0" autoUpdateAnimBg="0"/>
      <p:bldP spid="580665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mpact Arial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10432</TotalTime>
  <Words>1384</Words>
  <Application>Microsoft Office PowerPoint</Application>
  <PresentationFormat>On-screen Show (4:3)</PresentationFormat>
  <Paragraphs>368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Cambria Math</vt:lpstr>
      <vt:lpstr>Impact</vt:lpstr>
      <vt:lpstr>Arial</vt:lpstr>
      <vt:lpstr>Tahoma</vt:lpstr>
      <vt:lpstr>Times New Roman</vt:lpstr>
      <vt:lpstr>Office Theme</vt:lpstr>
      <vt:lpstr>Equation</vt:lpstr>
      <vt:lpstr>Circular Motion</vt:lpstr>
      <vt:lpstr>Review Question:</vt:lpstr>
      <vt:lpstr>Motion in a Vertical Circle</vt:lpstr>
      <vt:lpstr>Motion in a Vertical Circle</vt:lpstr>
      <vt:lpstr>PowerPoint Presentation</vt:lpstr>
      <vt:lpstr>PowerPoint Presentation</vt:lpstr>
      <vt:lpstr>Vertical Circle; Mass at bottom</vt:lpstr>
      <vt:lpstr>Example: Assume that the centripetal force required to maintain circular motion is 20 N. and that the weight is 5 N.</vt:lpstr>
      <vt:lpstr>Visual Aid: The resultant force (20 N) is the vector sum of T and W at ANY point in path. </vt:lpstr>
      <vt:lpstr>For Motion in Circle</vt:lpstr>
      <vt:lpstr>Example: A 2-kg rock swings in a vertical circle of radius 8 m. The speed of the rock as it passes its highest point is 10 m/s.  What is tension T  in rope?  </vt:lpstr>
      <vt:lpstr>Example: A 2-kg rock swings in a vertical circle of radius 8 m. The speed of the rock as it passes its lowest point is 10 m/s.  What is tension T  in rope?  </vt:lpstr>
      <vt:lpstr>Example: What is the minimum speed vc at the top, if the 2-kg mass is to continue in a circle of radius 8 m?  </vt:lpstr>
      <vt:lpstr>The Loop-the-Loop Same as cord, n replaces T</vt:lpstr>
      <vt:lpstr>The Ferris Wheel</vt:lpstr>
      <vt:lpstr>Example: What is the apparent weight of a 60-kg person as she moves through the highest point when r = 45 m and the speed at that point is 6 m/s?  </vt:lpstr>
      <vt:lpstr>PowerPoint Presentation</vt:lpstr>
      <vt:lpstr>Summary:  Ferris Wheel</vt:lpstr>
      <vt:lpstr>Textbook Example</vt:lpstr>
      <vt:lpstr>Textbook Example</vt:lpstr>
      <vt:lpstr>Textbook Example</vt:lpstr>
      <vt:lpstr>Zero G</vt:lpstr>
      <vt:lpstr>Pendulums and  Non Uniform Circular Motion</vt:lpstr>
      <vt:lpstr>Pendulums and  Non Uniform Circular Motion</vt:lpstr>
      <vt:lpstr>Pendulums and  Non Uniform Circular Motion</vt:lpstr>
    </vt:vector>
  </TitlesOfParts>
  <Company>Southern Polytechnic State 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Motion</dc:title>
  <dc:creator>Paul E. Tippens</dc:creator>
  <cp:lastModifiedBy>MURPHY Ryan</cp:lastModifiedBy>
  <cp:revision>429</cp:revision>
  <dcterms:created xsi:type="dcterms:W3CDTF">1998-07-23T13:54:06Z</dcterms:created>
  <dcterms:modified xsi:type="dcterms:W3CDTF">2024-09-17T10:36:49Z</dcterms:modified>
</cp:coreProperties>
</file>